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65" r:id="rId3"/>
    <p:sldId id="259" r:id="rId4"/>
    <p:sldId id="283" r:id="rId5"/>
    <p:sldId id="284" r:id="rId6"/>
    <p:sldId id="261" r:id="rId7"/>
    <p:sldId id="268" r:id="rId8"/>
    <p:sldId id="276" r:id="rId9"/>
    <p:sldId id="275" r:id="rId10"/>
    <p:sldId id="269" r:id="rId11"/>
    <p:sldId id="277" r:id="rId12"/>
    <p:sldId id="278" r:id="rId13"/>
    <p:sldId id="282" r:id="rId14"/>
    <p:sldId id="279" r:id="rId15"/>
    <p:sldId id="281" r:id="rId16"/>
    <p:sldId id="272" r:id="rId17"/>
    <p:sldId id="273" r:id="rId18"/>
    <p:sldId id="271" r:id="rId19"/>
    <p:sldId id="270"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88664" autoAdjust="0"/>
  </p:normalViewPr>
  <p:slideViewPr>
    <p:cSldViewPr snapToGrid="0" snapToObjects="1">
      <p:cViewPr>
        <p:scale>
          <a:sx n="54" d="100"/>
          <a:sy n="54" d="100"/>
        </p:scale>
        <p:origin x="-640" y="80"/>
      </p:cViewPr>
      <p:guideLst>
        <p:guide orient="horz" pos="3072"/>
        <p:guide pos="4096"/>
      </p:guideLst>
    </p:cSldViewPr>
  </p:slideViewPr>
  <p:outlineViewPr>
    <p:cViewPr>
      <p:scale>
        <a:sx n="33" d="100"/>
        <a:sy n="33" d="100"/>
      </p:scale>
      <p:origin x="0" y="310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5" name="Shape 13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42492511"/>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ourselves – conversion</a:t>
            </a:r>
          </a:p>
          <a:p>
            <a:r>
              <a:rPr lang="en-US" baseline="0" dirty="0" smtClean="0"/>
              <a:t>Why interested!</a:t>
            </a:r>
            <a:endParaRPr lang="en-US" dirty="0"/>
          </a:p>
        </p:txBody>
      </p:sp>
    </p:spTree>
    <p:extLst>
      <p:ext uri="{BB962C8B-B14F-4D97-AF65-F5344CB8AC3E}">
        <p14:creationId xmlns:p14="http://schemas.microsoft.com/office/powerpoint/2010/main" val="1202959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Multi-faceted with many teachers addressing many learning styles</a:t>
            </a:r>
          </a:p>
          <a:p>
            <a:r>
              <a:rPr lang="en-US" baseline="0" dirty="0" smtClean="0"/>
              <a:t>Address the whole person – life-wide piece</a:t>
            </a:r>
          </a:p>
        </p:txBody>
      </p:sp>
    </p:spTree>
    <p:extLst>
      <p:ext uri="{BB962C8B-B14F-4D97-AF65-F5344CB8AC3E}">
        <p14:creationId xmlns:p14="http://schemas.microsoft.com/office/powerpoint/2010/main" val="2929814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CONTEXT</a:t>
            </a:r>
            <a:r>
              <a:rPr lang="en-US" baseline="0" dirty="0" smtClean="0"/>
              <a:t> – American religious landscape has changed forever. Post-denominational world. Confirmation in our 5 denominations must be relevant and local. </a:t>
            </a:r>
          </a:p>
          <a:p>
            <a:r>
              <a:rPr lang="en-US" dirty="0" smtClean="0"/>
              <a:t>Confirmation is not “the pastor’s” job (one person),</a:t>
            </a:r>
            <a:r>
              <a:rPr lang="en-US" baseline="0" dirty="0" smtClean="0"/>
              <a:t> not a “have to” ministry. Connected to a deeper commitment to faith formation and lifelong discipleship, confirmation is ONE PIECE of a larger puzzle.</a:t>
            </a:r>
          </a:p>
          <a:p>
            <a:endParaRPr lang="en-US" baseline="0" dirty="0" smtClean="0"/>
          </a:p>
          <a:p>
            <a:r>
              <a:rPr lang="en-US" baseline="0" dirty="0" smtClean="0"/>
              <a:t>Healthiest congregations ministry reflect the character and dynamism of their context and community. It is not about size, but about relationships, wider ownership of ministry, and understanding of the shifting understanding of the role of church and everyday life.</a:t>
            </a:r>
          </a:p>
          <a:p>
            <a:endParaRPr lang="en-US" baseline="0" dirty="0" smtClean="0"/>
          </a:p>
          <a:p>
            <a:r>
              <a:rPr lang="en-US" baseline="0" dirty="0" smtClean="0"/>
              <a:t>Two stories:</a:t>
            </a:r>
          </a:p>
          <a:p>
            <a:r>
              <a:rPr lang="en-US" baseline="0" dirty="0" smtClean="0"/>
              <a:t>Lisa - St, John’s</a:t>
            </a:r>
          </a:p>
          <a:p>
            <a:r>
              <a:rPr lang="en-US" baseline="0" dirty="0" smtClean="0"/>
              <a:t>Terri – Trinity (problem and made it useful)</a:t>
            </a:r>
          </a:p>
          <a:p>
            <a:endParaRPr lang="en-US" dirty="0"/>
          </a:p>
        </p:txBody>
      </p:sp>
    </p:spTree>
    <p:extLst>
      <p:ext uri="{BB962C8B-B14F-4D97-AF65-F5344CB8AC3E}">
        <p14:creationId xmlns:p14="http://schemas.microsoft.com/office/powerpoint/2010/main" val="3563966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Confirmation is not “the pastor’s” job (one person),</a:t>
            </a:r>
            <a:r>
              <a:rPr lang="en-US" baseline="0" dirty="0" smtClean="0"/>
              <a:t> not a “have to” ministry. Connected to a deeper commitment to faith formation and lifelong discipleship, confirmation is ONE PIECE of a larger puzzle.</a:t>
            </a:r>
          </a:p>
          <a:p>
            <a:endParaRPr lang="en-US" baseline="0" dirty="0" smtClean="0"/>
          </a:p>
          <a:p>
            <a:r>
              <a:rPr lang="en-US" baseline="0" dirty="0" smtClean="0"/>
              <a:t>Healthiest congregations ministry reflect the character and dynamism of their context and community. It is not about size, but about relationships, wider ownership of ministry, and understanding of the shifting understanding of the role of church and everyday life.</a:t>
            </a:r>
          </a:p>
          <a:p>
            <a:endParaRPr lang="en-US" baseline="0" dirty="0" smtClean="0"/>
          </a:p>
          <a:p>
            <a:r>
              <a:rPr lang="en-US" baseline="0" dirty="0" smtClean="0"/>
              <a:t>Two stories:</a:t>
            </a:r>
          </a:p>
          <a:p>
            <a:r>
              <a:rPr lang="en-US" baseline="0" dirty="0" smtClean="0"/>
              <a:t>Lisa - St, John’s</a:t>
            </a:r>
          </a:p>
          <a:p>
            <a:r>
              <a:rPr lang="en-US" baseline="0" dirty="0" smtClean="0"/>
              <a:t>Terri – Trinity (problem and made it useful)</a:t>
            </a:r>
          </a:p>
          <a:p>
            <a:endParaRPr lang="en-US" dirty="0"/>
          </a:p>
        </p:txBody>
      </p:sp>
    </p:spTree>
    <p:extLst>
      <p:ext uri="{BB962C8B-B14F-4D97-AF65-F5344CB8AC3E}">
        <p14:creationId xmlns:p14="http://schemas.microsoft.com/office/powerpoint/2010/main" val="3563966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3966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4651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Quantitative Surveys are in a second round of collecting data, so this work will focus on the qualitative work</a:t>
            </a:r>
          </a:p>
          <a:p>
            <a:r>
              <a:rPr lang="en-US" baseline="0" dirty="0" smtClean="0"/>
              <a:t>Say something about Portraiture as a methodology.</a:t>
            </a:r>
            <a:endParaRPr lang="en-US" dirty="0"/>
          </a:p>
        </p:txBody>
      </p:sp>
    </p:spTree>
    <p:extLst>
      <p:ext uri="{BB962C8B-B14F-4D97-AF65-F5344CB8AC3E}">
        <p14:creationId xmlns:p14="http://schemas.microsoft.com/office/powerpoint/2010/main" val="1485074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6067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Together, these themes and practices are suggesting significant</a:t>
            </a:r>
            <a:r>
              <a:rPr lang="en-US" baseline="0" dirty="0" smtClean="0"/>
              <a:t> shifts in the PURPOSE, PEDAGOGY &amp; CONTEXT</a:t>
            </a:r>
            <a:r>
              <a:rPr lang="en-US" dirty="0" smtClean="0"/>
              <a:t> of</a:t>
            </a:r>
            <a:r>
              <a:rPr lang="en-US" baseline="0" dirty="0" smtClean="0"/>
              <a:t> confirmation. </a:t>
            </a:r>
            <a:r>
              <a:rPr lang="en-US" dirty="0" smtClean="0"/>
              <a:t>These shifts </a:t>
            </a:r>
            <a:r>
              <a:rPr lang="en-US" baseline="0" dirty="0" smtClean="0"/>
              <a:t>are not independent of one another. Rather they are interrelated.</a:t>
            </a:r>
          </a:p>
          <a:p>
            <a:r>
              <a:rPr lang="en-US" baseline="0" dirty="0" smtClean="0"/>
              <a:t>We will talk about the specifics of each, but know the others always “in the conversation” as well.</a:t>
            </a:r>
          </a:p>
          <a:p>
            <a:endParaRPr lang="en-US" dirty="0"/>
          </a:p>
        </p:txBody>
      </p:sp>
    </p:spTree>
    <p:extLst>
      <p:ext uri="{BB962C8B-B14F-4D97-AF65-F5344CB8AC3E}">
        <p14:creationId xmlns:p14="http://schemas.microsoft.com/office/powerpoint/2010/main" val="884651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r>
              <a:rPr lang="en-US" dirty="0" smtClean="0"/>
              <a:t>While most of these denominations have a rich history of confirmation ministry – and confirmation is often</a:t>
            </a:r>
            <a:r>
              <a:rPr lang="en-US" baseline="0" dirty="0" smtClean="0"/>
              <a:t> in the DNA of the congregation – confirmation ministry (in the congregations in the qualitative side) is viewed as an opportunity for connecting with young people, nurturing faith and deepening discipleship. Unique opportunity – and different than youth ministry “in general”</a:t>
            </a:r>
            <a:endParaRPr lang="en-US" dirty="0" smtClean="0"/>
          </a:p>
          <a:p>
            <a:pPr marL="342900" indent="-342900">
              <a:buFontTx/>
              <a:buChar char="-"/>
            </a:pPr>
            <a:r>
              <a:rPr lang="en-US" dirty="0" smtClean="0"/>
              <a:t>Connected to that is – Congregation’s don’t assume everyone</a:t>
            </a:r>
            <a:r>
              <a:rPr lang="en-US" baseline="0" dirty="0" smtClean="0"/>
              <a:t> knows what confirmation is –so they state the purpose (within tradition and within their community) and outline what they do and why. </a:t>
            </a:r>
          </a:p>
          <a:p>
            <a:pPr marL="342900" indent="-342900">
              <a:buFontTx/>
              <a:buChar char="-"/>
            </a:pPr>
            <a:r>
              <a:rPr lang="en-US" baseline="0" dirty="0" smtClean="0"/>
              <a:t>In this way they see beyond – beyond confirmation rite/service, beyond high school ministry, beyond church membership – and aim for making faith meaningful for young people – personally and communally in their context.. </a:t>
            </a:r>
          </a:p>
          <a:p>
            <a:pPr marL="342900" indent="-342900">
              <a:buFontTx/>
              <a:buChar char="-"/>
            </a:pPr>
            <a:r>
              <a:rPr lang="en-US" baseline="0" dirty="0" smtClean="0"/>
              <a:t>So – for these congregations, the purpose of confirmation was not simply learning church doctrine and/or participating in a rite but connecting to spiritual questions of young people and nurturing their journey of faith.</a:t>
            </a:r>
          </a:p>
          <a:p>
            <a:pPr marL="342900" indent="-342900">
              <a:buFontTx/>
              <a:buChar char="-"/>
            </a:pPr>
            <a:r>
              <a:rPr lang="en-US" baseline="0" dirty="0" smtClean="0"/>
              <a:t>Lisa – story of her denomination’s struggle.</a:t>
            </a:r>
          </a:p>
        </p:txBody>
      </p:sp>
    </p:spTree>
    <p:extLst>
      <p:ext uri="{BB962C8B-B14F-4D97-AF65-F5344CB8AC3E}">
        <p14:creationId xmlns:p14="http://schemas.microsoft.com/office/powerpoint/2010/main" val="480683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endParaRPr lang="en-US" baseline="0" dirty="0" smtClean="0"/>
          </a:p>
        </p:txBody>
      </p:sp>
    </p:spTree>
    <p:extLst>
      <p:ext uri="{BB962C8B-B14F-4D97-AF65-F5344CB8AC3E}">
        <p14:creationId xmlns:p14="http://schemas.microsoft.com/office/powerpoint/2010/main" val="480683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r>
              <a:rPr lang="en-US" dirty="0" err="1" smtClean="0"/>
              <a:t>Sturderier</a:t>
            </a:r>
            <a:r>
              <a:rPr lang="en-US" dirty="0" smtClean="0"/>
              <a:t> faith</a:t>
            </a:r>
          </a:p>
          <a:p>
            <a:pPr marL="342900" indent="-342900">
              <a:buFontTx/>
              <a:buChar char="-"/>
            </a:pPr>
            <a:r>
              <a:rPr lang="en-US" baseline="0" dirty="0" smtClean="0"/>
              <a:t>Expectation matters - </a:t>
            </a:r>
          </a:p>
        </p:txBody>
      </p:sp>
    </p:spTree>
    <p:extLst>
      <p:ext uri="{BB962C8B-B14F-4D97-AF65-F5344CB8AC3E}">
        <p14:creationId xmlns:p14="http://schemas.microsoft.com/office/powerpoint/2010/main" val="480683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Relationally rich learning (Content </a:t>
            </a:r>
            <a:r>
              <a:rPr lang="en-US" i="1" baseline="0" dirty="0" smtClean="0"/>
              <a:t>in the midst of </a:t>
            </a:r>
            <a:r>
              <a:rPr lang="en-US" baseline="0" dirty="0" smtClean="0"/>
              <a:t>community.)</a:t>
            </a:r>
          </a:p>
          <a:p>
            <a:pPr marL="342900" indent="-342900">
              <a:buFontTx/>
              <a:buChar char="-"/>
            </a:pPr>
            <a:r>
              <a:rPr lang="en-US" baseline="0" dirty="0" smtClean="0"/>
              <a:t>Honors questions and curiosity of young people – lets the world be an integral part of the curriculum.</a:t>
            </a:r>
          </a:p>
          <a:p>
            <a:pPr marL="342900" indent="-342900">
              <a:buFontTx/>
              <a:buChar char="-"/>
            </a:pPr>
            <a:r>
              <a:rPr lang="en-US" baseline="0" dirty="0" smtClean="0"/>
              <a:t>Sees the agency of young people (in learning, caring, serving, worshipping, leading) Draws out the gifts of young people. Formally and informally.</a:t>
            </a:r>
          </a:p>
          <a:p>
            <a:pPr marL="342900" indent="-342900">
              <a:buFontTx/>
              <a:buChar char="-"/>
            </a:pPr>
            <a:r>
              <a:rPr lang="en-US" baseline="0" dirty="0" smtClean="0"/>
              <a:t>Integrating multiple pedagogical strategies – intentionally designed (time separate, regular time, time away, time in the world, time with the congregation) parts and whole. </a:t>
            </a:r>
          </a:p>
          <a:p>
            <a:pPr marL="342900" indent="-342900">
              <a:buFontTx/>
              <a:buChar char="-"/>
            </a:pPr>
            <a:r>
              <a:rPr lang="en-US" baseline="0" dirty="0" smtClean="0"/>
              <a:t>Intergeneration opportunities. – this points to the congregation deepening and widening their faith formation as well.</a:t>
            </a:r>
          </a:p>
          <a:p>
            <a:pPr marL="342900" indent="-342900">
              <a:buFontTx/>
              <a:buChar char="-"/>
            </a:pPr>
            <a:r>
              <a:rPr lang="en-US" baseline="0" dirty="0" smtClean="0"/>
              <a:t>Expectations – of students, community, and God it be part of this transformative work.</a:t>
            </a:r>
          </a:p>
          <a:p>
            <a:pPr marL="342900" indent="-342900">
              <a:buFontTx/>
              <a:buChar char="-"/>
            </a:pPr>
            <a:r>
              <a:rPr lang="en-US" baseline="0" dirty="0" smtClean="0"/>
              <a:t>Why? Wider cultural shifts in expectations about teaching and learning. Democratization of learning.</a:t>
            </a:r>
          </a:p>
        </p:txBody>
      </p:sp>
    </p:spTree>
    <p:extLst>
      <p:ext uri="{BB962C8B-B14F-4D97-AF65-F5344CB8AC3E}">
        <p14:creationId xmlns:p14="http://schemas.microsoft.com/office/powerpoint/2010/main" val="2929814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Integrating multiple pedagogical strategies – intentionally designed (time separate, regular time, time away, time in the world, time with the congregation) parts and whole. </a:t>
            </a:r>
          </a:p>
          <a:p>
            <a:pPr marL="342900" indent="-342900">
              <a:buFontTx/>
              <a:buChar char="-"/>
            </a:pPr>
            <a:r>
              <a:rPr lang="en-US" baseline="0" dirty="0" smtClean="0"/>
              <a:t>Intergeneration opportunities. – this points to the congregation deepening and widening their faith formation as well.</a:t>
            </a:r>
          </a:p>
          <a:p>
            <a:pPr marL="342900" indent="-342900">
              <a:buFontTx/>
              <a:buChar char="-"/>
            </a:pPr>
            <a:r>
              <a:rPr lang="en-US" baseline="0" dirty="0" smtClean="0"/>
              <a:t>Expectations – of students, community, and God it be part of this transformative work.</a:t>
            </a:r>
          </a:p>
          <a:p>
            <a:pPr marL="342900" indent="-342900">
              <a:buFontTx/>
              <a:buChar char="-"/>
            </a:pPr>
            <a:r>
              <a:rPr lang="en-US" baseline="0" dirty="0" smtClean="0"/>
              <a:t>Why? Wider cultural shifts in expectations about teaching and learning. Democratization of learning.</a:t>
            </a:r>
          </a:p>
        </p:txBody>
      </p:sp>
    </p:spTree>
    <p:extLst>
      <p:ext uri="{BB962C8B-B14F-4D97-AF65-F5344CB8AC3E}">
        <p14:creationId xmlns:p14="http://schemas.microsoft.com/office/powerpoint/2010/main" val="292981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87" name="Shape 87"/>
          <p:cNvSpPr>
            <a:spLocks noGrp="1"/>
          </p:cNvSpPr>
          <p:nvPr>
            <p:ph type="pic" sz="quarter" idx="13"/>
          </p:nvPr>
        </p:nvSpPr>
        <p:spPr>
          <a:xfrm>
            <a:off x="7124700" y="1968500"/>
            <a:ext cx="4216400" cy="5626100"/>
          </a:xfrm>
          <a:prstGeom prst="rect">
            <a:avLst/>
          </a:prstGeom>
        </p:spPr>
        <p:txBody>
          <a:bodyPr lIns="91439" tIns="45719" rIns="91439" bIns="45719" anchor="t"/>
          <a:lstStyle/>
          <a:p>
            <a:endParaRPr/>
          </a:p>
        </p:txBody>
      </p:sp>
      <p:sp>
        <p:nvSpPr>
          <p:cNvPr id="88" name="Shape 88"/>
          <p:cNvSpPr>
            <a:spLocks noGrp="1"/>
          </p:cNvSpPr>
          <p:nvPr>
            <p:ph type="title"/>
          </p:nvPr>
        </p:nvSpPr>
        <p:spPr>
          <a:xfrm>
            <a:off x="635000" y="1409700"/>
            <a:ext cx="5867400" cy="3302000"/>
          </a:xfrm>
          <a:prstGeom prst="rect">
            <a:avLst/>
          </a:prstGeom>
        </p:spPr>
        <p:txBody>
          <a:bodyPr anchor="b"/>
          <a:lstStyle>
            <a:lvl1pPr>
              <a:defRPr sz="7000"/>
            </a:lvl1pPr>
          </a:lstStyle>
          <a:p>
            <a:r>
              <a:t>Title Text</a:t>
            </a:r>
          </a:p>
        </p:txBody>
      </p:sp>
      <p:sp>
        <p:nvSpPr>
          <p:cNvPr id="89" name="Shape 89"/>
          <p:cNvSpPr>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r>
              <a:t>Body Level One</a:t>
            </a:r>
          </a:p>
          <a:p>
            <a:pPr lvl="1"/>
            <a:r>
              <a:t>Body Level Two</a:t>
            </a:r>
          </a:p>
          <a:p>
            <a:pPr lvl="2"/>
            <a:r>
              <a:t>Body Level Three</a:t>
            </a:r>
          </a:p>
          <a:p>
            <a:pPr lvl="3"/>
            <a:r>
              <a:t>Body Level Four</a:t>
            </a:r>
          </a:p>
          <a:p>
            <a:pPr lvl="4"/>
            <a:r>
              <a:t>Body Level Five</a:t>
            </a:r>
          </a:p>
        </p:txBody>
      </p:sp>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97" name="Shape 97"/>
          <p:cNvSpPr>
            <a:spLocks noGrp="1"/>
          </p:cNvSpPr>
          <p:nvPr>
            <p:ph type="pic" sz="quarter" idx="13"/>
          </p:nvPr>
        </p:nvSpPr>
        <p:spPr>
          <a:xfrm>
            <a:off x="7124700" y="1968500"/>
            <a:ext cx="4216400" cy="5626100"/>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98" name="Shape 98"/>
          <p:cNvSpPr>
            <a:spLocks noGrp="1"/>
          </p:cNvSpPr>
          <p:nvPr>
            <p:ph type="title"/>
          </p:nvPr>
        </p:nvSpPr>
        <p:spPr>
          <a:xfrm>
            <a:off x="635000" y="1409700"/>
            <a:ext cx="5867400" cy="3302000"/>
          </a:xfrm>
          <a:prstGeom prst="rect">
            <a:avLst/>
          </a:prstGeom>
        </p:spPr>
        <p:txBody>
          <a:bodyPr anchor="b"/>
          <a:lstStyle>
            <a:lvl1pPr>
              <a:defRPr sz="7000"/>
            </a:lvl1pPr>
          </a:lstStyle>
          <a:p>
            <a:r>
              <a:t>Title Text</a:t>
            </a:r>
          </a:p>
        </p:txBody>
      </p:sp>
      <p:sp>
        <p:nvSpPr>
          <p:cNvPr id="99" name="Shape 99"/>
          <p:cNvSpPr>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r>
              <a:t>Body Level One</a:t>
            </a:r>
          </a:p>
          <a:p>
            <a:pPr lvl="1"/>
            <a:r>
              <a:t>Body Level Two</a:t>
            </a:r>
          </a:p>
          <a:p>
            <a:pPr lvl="2"/>
            <a:r>
              <a:t>Body Level Three</a:t>
            </a:r>
          </a:p>
          <a:p>
            <a:pPr lvl="3"/>
            <a:r>
              <a:t>Body Level Four</a:t>
            </a:r>
          </a:p>
          <a:p>
            <a:pPr lvl="4"/>
            <a:r>
              <a:t>Body Level Five</a:t>
            </a: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07" name="Shape 107"/>
          <p:cNvSpPr>
            <a:spLocks noGrp="1"/>
          </p:cNvSpPr>
          <p:nvPr>
            <p:ph type="pic" sz="quarter" idx="13"/>
          </p:nvPr>
        </p:nvSpPr>
        <p:spPr>
          <a:xfrm>
            <a:off x="7175500" y="2882900"/>
            <a:ext cx="4102100" cy="5473700"/>
          </a:xfrm>
          <a:prstGeom prst="rect">
            <a:avLst/>
          </a:prstGeom>
        </p:spPr>
        <p:txBody>
          <a:bodyPr lIns="91439" tIns="45719" rIns="91439" bIns="45719" anchor="t"/>
          <a:lstStyle/>
          <a:p>
            <a:endParaRPr/>
          </a:p>
        </p:txBody>
      </p:sp>
      <p:sp>
        <p:nvSpPr>
          <p:cNvPr id="108" name="Shape 108"/>
          <p:cNvSpPr>
            <a:spLocks noGrp="1"/>
          </p:cNvSpPr>
          <p:nvPr>
            <p:ph type="title"/>
          </p:nvPr>
        </p:nvSpPr>
        <p:spPr>
          <a:prstGeom prst="rect">
            <a:avLst/>
          </a:prstGeom>
        </p:spPr>
        <p:txBody>
          <a:bodyPr/>
          <a:lstStyle/>
          <a:p>
            <a:r>
              <a:t>Title Text</a:t>
            </a:r>
          </a:p>
        </p:txBody>
      </p:sp>
      <p:sp>
        <p:nvSpPr>
          <p:cNvPr id="109" name="Shape 109"/>
          <p:cNvSpPr>
            <a:spLocks noGrp="1"/>
          </p:cNvSpPr>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r>
              <a:t>Body Level One</a:t>
            </a:r>
          </a:p>
          <a:p>
            <a:pPr lvl="1"/>
            <a:r>
              <a:t>Body Level Two</a:t>
            </a:r>
          </a:p>
          <a:p>
            <a:pPr lvl="2"/>
            <a:r>
              <a:t>Body Level Three</a:t>
            </a:r>
          </a:p>
          <a:p>
            <a:pPr lvl="3"/>
            <a:r>
              <a:t>Body Level Four</a:t>
            </a:r>
          </a:p>
          <a:p>
            <a:pPr lvl="4"/>
            <a:r>
              <a:t>Body Level Five</a:t>
            </a:r>
          </a:p>
        </p:txBody>
      </p:sp>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17" name="Shape 117"/>
          <p:cNvSpPr>
            <a:spLocks noGrp="1"/>
          </p:cNvSpPr>
          <p:nvPr>
            <p:ph type="title"/>
          </p:nvPr>
        </p:nvSpPr>
        <p:spPr>
          <a:prstGeom prst="rect">
            <a:avLst/>
          </a:prstGeom>
        </p:spPr>
        <p:txBody>
          <a:bodyPr/>
          <a:lstStyle/>
          <a:p>
            <a:r>
              <a:t>Title Text</a:t>
            </a:r>
          </a:p>
        </p:txBody>
      </p:sp>
      <p:sp>
        <p:nvSpPr>
          <p:cNvPr id="118" name="Shape 118"/>
          <p:cNvSpPr>
            <a:spLocks noGrp="1"/>
          </p:cNvSpPr>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26" name="Shape 126"/>
          <p:cNvSpPr>
            <a:spLocks noGrp="1"/>
          </p:cNvSpPr>
          <p:nvPr>
            <p:ph type="title"/>
          </p:nvPr>
        </p:nvSpPr>
        <p:spPr>
          <a:prstGeom prst="rect">
            <a:avLst/>
          </a:prstGeom>
        </p:spPr>
        <p:txBody>
          <a:bodyPr/>
          <a:lstStyle/>
          <a:p>
            <a:r>
              <a:t>Title Text</a:t>
            </a:r>
          </a:p>
        </p:txBody>
      </p:sp>
      <p:sp>
        <p:nvSpPr>
          <p:cNvPr id="127" name="Shape 127"/>
          <p:cNvSpPr>
            <a:spLocks noGrp="1"/>
          </p:cNvSpPr>
          <p:nvPr>
            <p:ph type="body" sz="quarter" idx="1"/>
          </p:nvPr>
        </p:nvSpPr>
        <p:spPr>
          <a:xfrm>
            <a:off x="7772400" y="2768600"/>
            <a:ext cx="39624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xfrm>
            <a:off x="1270000" y="2768600"/>
            <a:ext cx="10464800" cy="5715000"/>
          </a:xfrm>
          <a:prstGeom prst="rect">
            <a:avLst/>
          </a:prstGeom>
        </p:spPr>
        <p:txBody>
          <a:bodyPr/>
          <a:lstStyle>
            <a:lvl1pPr>
              <a:spcBef>
                <a:spcPts val="2400"/>
              </a:spcBef>
            </a:lvl1pPr>
            <a:lvl2pPr>
              <a:spcBef>
                <a:spcPts val="2400"/>
              </a:spcBef>
            </a:lvl2pPr>
            <a:lvl3pPr>
              <a:spcBef>
                <a:spcPts val="2400"/>
              </a:spcBef>
            </a:lvl3pPr>
            <a:lvl4pPr>
              <a:spcBef>
                <a:spcPts val="2400"/>
              </a:spcBef>
            </a:lvl4pPr>
            <a:lvl5pPr>
              <a:spcBef>
                <a:spcPts val="2400"/>
              </a:spcBef>
            </a:lvl5p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r>
              <a:t>Title Text</a:t>
            </a:r>
          </a:p>
        </p:txBody>
      </p:sp>
      <p:sp>
        <p:nvSpPr>
          <p:cNvPr id="30" name="Shape 30"/>
          <p:cNvSpPr>
            <a:spLocks noGrp="1"/>
          </p:cNvSpPr>
          <p:nvPr>
            <p:ph type="body" idx="1"/>
          </p:nvPr>
        </p:nvSpPr>
        <p:spPr>
          <a:xfrm>
            <a:off x="1270000" y="2768600"/>
            <a:ext cx="10464800" cy="5715000"/>
          </a:xfrm>
          <a:prstGeom prst="rect">
            <a:avLst/>
          </a:prstGeom>
        </p:spPr>
        <p:txBody>
          <a:bodyPr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8" name="Shape 38"/>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6" name="Shape 4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lstStyle/>
          <a:p>
            <a:r>
              <a:t>Title Text</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61" name="Shape 61"/>
          <p:cNvSpPr>
            <a:spLocks noGrp="1"/>
          </p:cNvSpPr>
          <p:nvPr>
            <p:ph type="title"/>
          </p:nvPr>
        </p:nvSpPr>
        <p:spPr>
          <a:xfrm>
            <a:off x="1270000" y="2971800"/>
            <a:ext cx="10464800" cy="3810000"/>
          </a:xfrm>
          <a:prstGeom prst="rect">
            <a:avLst/>
          </a:prstGeom>
        </p:spPr>
        <p:txBody>
          <a:bodyPr/>
          <a:lstStyle/>
          <a:p>
            <a:r>
              <a:t>Title Text</a:t>
            </a:r>
          </a:p>
        </p:txBody>
      </p:sp>
      <p:sp>
        <p:nvSpPr>
          <p:cNvPr id="62" name="Shape 6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69" name="Shape 69"/>
          <p:cNvSpPr>
            <a:spLocks noGrp="1"/>
          </p:cNvSpPr>
          <p:nvPr>
            <p:ph type="pic" sz="half" idx="13"/>
          </p:nvPr>
        </p:nvSpPr>
        <p:spPr>
          <a:xfrm>
            <a:off x="2438400" y="1638300"/>
            <a:ext cx="8128000" cy="4559300"/>
          </a:xfrm>
          <a:prstGeom prst="rect">
            <a:avLst/>
          </a:prstGeom>
        </p:spPr>
        <p:txBody>
          <a:bodyPr lIns="91439" tIns="45719" rIns="91439" bIns="45719" anchor="t"/>
          <a:lstStyle/>
          <a:p>
            <a:endParaRPr/>
          </a:p>
        </p:txBody>
      </p:sp>
      <p:sp>
        <p:nvSpPr>
          <p:cNvPr id="70" name="Shape 70"/>
          <p:cNvSpPr>
            <a:spLocks noGrp="1"/>
          </p:cNvSpPr>
          <p:nvPr>
            <p:ph type="title"/>
          </p:nvPr>
        </p:nvSpPr>
        <p:spPr>
          <a:xfrm>
            <a:off x="1270000" y="7366000"/>
            <a:ext cx="10464800" cy="1701800"/>
          </a:xfrm>
          <a:prstGeom prst="rect">
            <a:avLst/>
          </a:prstGeom>
        </p:spPr>
        <p:txBody>
          <a:bodyPr/>
          <a:lstStyle/>
          <a:p>
            <a:r>
              <a:t>Title Text</a:t>
            </a:r>
          </a:p>
        </p:txBody>
      </p:sp>
      <p:sp>
        <p:nvSpPr>
          <p:cNvPr id="71" name="Shape 7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78" name="Shape 78"/>
          <p:cNvSpPr>
            <a:spLocks noGrp="1"/>
          </p:cNvSpPr>
          <p:nvPr>
            <p:ph type="pic" sz="half" idx="13"/>
          </p:nvPr>
        </p:nvSpPr>
        <p:spPr>
          <a:xfrm>
            <a:off x="2438400" y="1638300"/>
            <a:ext cx="8128000" cy="4559300"/>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79" name="Shape 79"/>
          <p:cNvSpPr>
            <a:spLocks noGrp="1"/>
          </p:cNvSpPr>
          <p:nvPr>
            <p:ph type="title"/>
          </p:nvPr>
        </p:nvSpPr>
        <p:spPr>
          <a:xfrm>
            <a:off x="1270000" y="7366000"/>
            <a:ext cx="10464800" cy="1701800"/>
          </a:xfrm>
          <a:prstGeom prst="rect">
            <a:avLst/>
          </a:prstGeom>
        </p:spPr>
        <p:txBody>
          <a:bodyPr/>
          <a:lstStyle/>
          <a:p>
            <a:r>
              <a:t>Title Text</a:t>
            </a:r>
          </a:p>
        </p:txBody>
      </p:sp>
      <p:sp>
        <p:nvSpPr>
          <p:cNvPr id="80" name="Shape 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Title Text</a:t>
            </a:r>
          </a:p>
        </p:txBody>
      </p:sp>
      <p:sp>
        <p:nvSpPr>
          <p:cNvPr id="4" name="Shape 4"/>
          <p:cNvSpPr>
            <a:spLocks noGrp="1"/>
          </p:cNvSpPr>
          <p:nvPr>
            <p:ph type="sldNum" sz="quarter" idx="2"/>
          </p:nvPr>
        </p:nvSpPr>
        <p:spPr>
          <a:xfrm>
            <a:off x="6324600" y="9258300"/>
            <a:ext cx="342900" cy="3683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1pPr>
      <a:lvl2pPr marL="0" marR="0" indent="2286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2pPr>
      <a:lvl3pPr marL="0" marR="0" indent="4572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3pPr>
      <a:lvl4pPr marL="0" marR="0" indent="6858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4pPr>
      <a:lvl5pPr marL="0" marR="0" indent="9144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5pPr>
      <a:lvl6pPr marL="0" marR="0" indent="11430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6pPr>
      <a:lvl7pPr marL="0" marR="0" indent="13716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7pPr>
      <a:lvl8pPr marL="0" marR="0" indent="16002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8pPr>
      <a:lvl9pPr marL="0" marR="0" indent="18288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9pPr>
    </p:titleStyle>
    <p:bodyStyle>
      <a:lvl1pPr marL="8890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1pPr>
      <a:lvl2pPr marL="13335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2pPr>
      <a:lvl3pPr marL="17780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3pPr>
      <a:lvl4pPr marL="22225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4pPr>
      <a:lvl5pPr marL="26670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5pPr>
      <a:lvl6pPr marL="30226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6pPr>
      <a:lvl7pPr marL="33782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7pPr>
      <a:lvl8pPr marL="37338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8pPr>
      <a:lvl9pPr marL="40894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hyperlink" Target="http://www.theconfirmationproject.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1" Type="http://schemas.openxmlformats.org/officeDocument/2006/relationships/slideLayout" Target="../slideLayouts/slideLayout3.xml"/><Relationship Id="rId2"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3.jpeg"/><Relationship Id="rId6"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image" Target="../media/image7.gi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ould-rethink-brand_419_4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1225" y="1081755"/>
            <a:ext cx="4517294" cy="4668230"/>
          </a:xfrm>
          <a:prstGeom prst="rect">
            <a:avLst/>
          </a:prstGeom>
        </p:spPr>
      </p:pic>
      <p:sp>
        <p:nvSpPr>
          <p:cNvPr id="137" name="Shape 137"/>
          <p:cNvSpPr>
            <a:spLocks noGrp="1"/>
          </p:cNvSpPr>
          <p:nvPr>
            <p:ph type="subTitle" sz="quarter" idx="1"/>
          </p:nvPr>
        </p:nvSpPr>
        <p:spPr>
          <a:xfrm>
            <a:off x="2977522" y="7125596"/>
            <a:ext cx="9051774" cy="1528592"/>
          </a:xfrm>
          <a:prstGeom prst="rect">
            <a:avLst/>
          </a:prstGeom>
        </p:spPr>
        <p:txBody>
          <a:bodyPr/>
          <a:lstStyle/>
          <a:p>
            <a:pPr algn="l"/>
            <a:r>
              <a:rPr lang="en-US" dirty="0" smtClean="0"/>
              <a:t>Lisa Kimball </a:t>
            </a:r>
            <a:r>
              <a:rPr lang="en-US" dirty="0"/>
              <a:t>	</a:t>
            </a:r>
            <a:r>
              <a:rPr lang="en-US" dirty="0" smtClean="0"/>
              <a:t>				Terri Martinson Elton</a:t>
            </a:r>
            <a:endParaRPr dirty="0"/>
          </a:p>
          <a:p>
            <a:pPr marL="5080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pPr>
            <a:r>
              <a:rPr lang="en-US" dirty="0" smtClean="0"/>
              <a:t>Virginia Theological Seminary  </a:t>
            </a:r>
            <a:r>
              <a:rPr lang="en-US" dirty="0"/>
              <a:t>	</a:t>
            </a:r>
            <a:r>
              <a:rPr lang="en-US" dirty="0" smtClean="0"/>
              <a:t>		  Luther Seminary</a:t>
            </a:r>
            <a:endParaRPr dirty="0"/>
          </a:p>
        </p:txBody>
      </p:sp>
      <p:pic>
        <p:nvPicPr>
          <p:cNvPr id="138" name="CYLLF-LOGOgrayscale.jpg"/>
          <p:cNvPicPr>
            <a:picLocks noChangeAspect="1"/>
          </p:cNvPicPr>
          <p:nvPr/>
        </p:nvPicPr>
        <p:blipFill>
          <a:blip r:embed="rId4">
            <a:extLst/>
          </a:blip>
          <a:stretch>
            <a:fillRect/>
          </a:stretch>
        </p:blipFill>
        <p:spPr>
          <a:xfrm>
            <a:off x="6280170" y="657785"/>
            <a:ext cx="6165830" cy="1729816"/>
          </a:xfrm>
          <a:prstGeom prst="rect">
            <a:avLst/>
          </a:prstGeom>
          <a:ln w="12700">
            <a:miter lim="400000"/>
          </a:ln>
        </p:spPr>
      </p:pic>
      <p:pic>
        <p:nvPicPr>
          <p:cNvPr id="139" name="droppedImage.pdf"/>
          <p:cNvPicPr>
            <a:picLocks noChangeAspect="1"/>
          </p:cNvPicPr>
          <p:nvPr/>
        </p:nvPicPr>
        <p:blipFill>
          <a:blip r:embed="rId5">
            <a:extLst/>
          </a:blip>
          <a:stretch>
            <a:fillRect/>
          </a:stretch>
        </p:blipFill>
        <p:spPr>
          <a:xfrm>
            <a:off x="0" y="-3136900"/>
            <a:ext cx="2006600" cy="16916400"/>
          </a:xfrm>
          <a:prstGeom prst="rect">
            <a:avLst/>
          </a:prstGeom>
          <a:ln w="12700">
            <a:miter lim="400000"/>
          </a:ln>
        </p:spPr>
      </p:pic>
      <p:sp>
        <p:nvSpPr>
          <p:cNvPr id="2" name="TextBox 1"/>
          <p:cNvSpPr txBox="1"/>
          <p:nvPr/>
        </p:nvSpPr>
        <p:spPr>
          <a:xfrm>
            <a:off x="2006600" y="3540078"/>
            <a:ext cx="10998200" cy="27802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6000" b="1" dirty="0"/>
              <a:t> Re-Imagining Youth </a:t>
            </a:r>
            <a:r>
              <a:rPr lang="en-US" sz="6000" b="1" dirty="0" smtClean="0"/>
              <a:t>Confirmation:</a:t>
            </a:r>
          </a:p>
          <a:p>
            <a:r>
              <a:rPr kumimoji="0" lang="en-US" sz="5400" i="0" u="none" strike="noStrike" cap="none" spc="0" normalizeH="0" baseline="0" dirty="0" smtClean="0">
                <a:ln>
                  <a:noFill/>
                </a:ln>
                <a:solidFill>
                  <a:srgbClr val="000000"/>
                </a:solidFill>
                <a:effectLst/>
                <a:uFillTx/>
                <a:sym typeface="Gill Sans"/>
              </a:rPr>
              <a:t>Themes, Practices, &amp; Particularities</a:t>
            </a:r>
            <a:endParaRPr kumimoji="0" lang="en-US" sz="5400" i="0" u="none" strike="noStrike" cap="none" spc="0" normalizeH="0" baseline="0" dirty="0">
              <a:ln>
                <a:noFill/>
              </a:ln>
              <a:solidFill>
                <a:srgbClr val="000000"/>
              </a:solidFill>
              <a:effectLst/>
              <a:uFillTx/>
              <a:sym typeface="Gill Sans"/>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1"/>
          </p:nvPr>
        </p:nvSpPr>
        <p:spPr>
          <a:xfrm>
            <a:off x="7059836" y="923691"/>
            <a:ext cx="5944963" cy="6359111"/>
          </a:xfrm>
          <a:prstGeom prst="rect">
            <a:avLst/>
          </a:prstGeom>
        </p:spPr>
        <p:txBody>
          <a:bodyPr anchor="t"/>
          <a:lstStyle/>
          <a:p>
            <a:pPr marL="317500" indent="0" algn="ctr">
              <a:buSzPct val="44809"/>
              <a:buNone/>
            </a:pPr>
            <a:endParaRPr lang="en-US" sz="3600" i="1" dirty="0" smtClean="0"/>
          </a:p>
          <a:p>
            <a:pPr marL="317500" indent="0" algn="ctr">
              <a:buSzPct val="44809"/>
              <a:buNone/>
            </a:pPr>
            <a:r>
              <a:rPr lang="en-US" sz="3600" i="1" dirty="0" smtClean="0"/>
              <a:t>Freedom &amp; Accountability</a:t>
            </a:r>
            <a:endParaRPr lang="en-US" sz="3600" dirty="0" smtClean="0"/>
          </a:p>
          <a:p>
            <a:pPr>
              <a:buSzPct val="44809"/>
              <a:buFont typeface="Zapf Dingbats"/>
              <a:buChar char="✴"/>
            </a:pPr>
            <a:r>
              <a:rPr lang="en-US" sz="3200" b="1" i="1" dirty="0"/>
              <a:t>Shift</a:t>
            </a:r>
            <a:r>
              <a:rPr lang="en-US" sz="3200" dirty="0"/>
              <a:t> from </a:t>
            </a:r>
            <a:r>
              <a:rPr lang="en-US" sz="3200" dirty="0" smtClean="0"/>
              <a:t>traditional, didactic instruction to </a:t>
            </a:r>
            <a:r>
              <a:rPr lang="en-US" sz="3200" b="1" dirty="0" smtClean="0"/>
              <a:t>resource-rich learning environment</a:t>
            </a:r>
            <a:endParaRPr lang="en-US" sz="3200" dirty="0" smtClean="0"/>
          </a:p>
          <a:p>
            <a:pPr>
              <a:buSzPct val="44809"/>
              <a:buFont typeface="Zapf Dingbats"/>
              <a:buChar char="✴"/>
            </a:pPr>
            <a:r>
              <a:rPr lang="en-US" sz="3200" i="1" dirty="0" smtClean="0"/>
              <a:t>Draws on the agency of students, invites them into teaching and learning process</a:t>
            </a:r>
          </a:p>
        </p:txBody>
      </p:sp>
      <p:pic>
        <p:nvPicPr>
          <p:cNvPr id="167" name="droppedImage.pdf"/>
          <p:cNvPicPr>
            <a:picLocks noChangeAspect="1"/>
          </p:cNvPicPr>
          <p:nvPr/>
        </p:nvPicPr>
        <p:blipFill>
          <a:blip r:embed="rId3">
            <a:extLst/>
          </a:blip>
          <a:stretch>
            <a:fillRect/>
          </a:stretch>
        </p:blipFill>
        <p:spPr>
          <a:xfrm>
            <a:off x="0" y="-3136900"/>
            <a:ext cx="2006600" cy="16916400"/>
          </a:xfrm>
          <a:prstGeom prst="rect">
            <a:avLst/>
          </a:prstGeom>
          <a:ln w="12700">
            <a:miter lim="400000"/>
          </a:ln>
        </p:spPr>
      </p:pic>
      <p:pic>
        <p:nvPicPr>
          <p:cNvPr id="5" name="CYLLF-LOGOgrayscale.jpg"/>
          <p:cNvPicPr>
            <a:picLocks noChangeAspect="1"/>
          </p:cNvPicPr>
          <p:nvPr/>
        </p:nvPicPr>
        <p:blipFill>
          <a:blip r:embed="rId4">
            <a:extLst/>
          </a:blip>
          <a:stretch>
            <a:fillRect/>
          </a:stretch>
        </p:blipFill>
        <p:spPr>
          <a:xfrm>
            <a:off x="8011834" y="8070406"/>
            <a:ext cx="4641966" cy="1302298"/>
          </a:xfrm>
          <a:prstGeom prst="rect">
            <a:avLst/>
          </a:prstGeom>
          <a:ln w="12700">
            <a:miter lim="400000"/>
          </a:ln>
        </p:spPr>
      </p:pic>
      <p:pic>
        <p:nvPicPr>
          <p:cNvPr id="6" name="Picture 5" descr="IMG_0503.jpg"/>
          <p:cNvPicPr>
            <a:picLocks noChangeAspect="1"/>
          </p:cNvPicPr>
          <p:nvPr/>
        </p:nvPicPr>
        <p:blipFill rotWithShape="1">
          <a:blip r:embed="rId5">
            <a:extLst>
              <a:ext uri="{28A0092B-C50C-407E-A947-70E740481C1C}">
                <a14:useLocalDpi xmlns:a14="http://schemas.microsoft.com/office/drawing/2010/main" val="0"/>
              </a:ext>
            </a:extLst>
          </a:blip>
          <a:srcRect l="3315" r="11281"/>
          <a:stretch/>
        </p:blipFill>
        <p:spPr>
          <a:xfrm>
            <a:off x="2308887" y="1962825"/>
            <a:ext cx="4750949" cy="7446917"/>
          </a:xfrm>
          <a:prstGeom prst="rect">
            <a:avLst/>
          </a:prstGeom>
          <a:ln>
            <a:noFill/>
          </a:ln>
          <a:effectLst>
            <a:softEdge rad="112500"/>
          </a:effectLst>
        </p:spPr>
      </p:pic>
      <p:sp>
        <p:nvSpPr>
          <p:cNvPr id="165" name="Shape 165"/>
          <p:cNvSpPr>
            <a:spLocks noGrp="1"/>
          </p:cNvSpPr>
          <p:nvPr>
            <p:ph type="title"/>
          </p:nvPr>
        </p:nvSpPr>
        <p:spPr>
          <a:xfrm>
            <a:off x="2308887" y="-69276"/>
            <a:ext cx="4750950" cy="2438400"/>
          </a:xfrm>
          <a:prstGeom prst="rect">
            <a:avLst/>
          </a:prstGeom>
        </p:spPr>
        <p:txBody>
          <a:bodyPr/>
          <a:lstStyle/>
          <a:p>
            <a:r>
              <a:rPr lang="en-US" dirty="0" smtClean="0"/>
              <a:t>Pedagogy</a:t>
            </a:r>
            <a:endParaRPr dirty="0"/>
          </a:p>
        </p:txBody>
      </p:sp>
    </p:spTree>
    <p:extLst>
      <p:ext uri="{BB962C8B-B14F-4D97-AF65-F5344CB8AC3E}">
        <p14:creationId xmlns:p14="http://schemas.microsoft.com/office/powerpoint/2010/main" val="2546507947"/>
      </p:ext>
    </p:extLst>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1"/>
          </p:nvPr>
        </p:nvSpPr>
        <p:spPr>
          <a:xfrm>
            <a:off x="7059836" y="1962825"/>
            <a:ext cx="5944963" cy="5319977"/>
          </a:xfrm>
          <a:prstGeom prst="rect">
            <a:avLst/>
          </a:prstGeom>
        </p:spPr>
        <p:txBody>
          <a:bodyPr anchor="t"/>
          <a:lstStyle/>
          <a:p>
            <a:pPr marL="317500" indent="0" algn="ctr">
              <a:buSzPct val="44809"/>
              <a:buNone/>
            </a:pPr>
            <a:r>
              <a:rPr lang="en-US" sz="3600" i="1" dirty="0" smtClean="0"/>
              <a:t>Life-wide, relationally</a:t>
            </a:r>
            <a:r>
              <a:rPr lang="en-US" sz="3600" i="1" smtClean="0"/>
              <a:t>-</a:t>
            </a:r>
            <a:r>
              <a:rPr lang="en-US" sz="3600" i="1" smtClean="0"/>
              <a:t>rich</a:t>
            </a:r>
            <a:endParaRPr lang="en-US" sz="3600" dirty="0" smtClean="0"/>
          </a:p>
          <a:p>
            <a:pPr>
              <a:buSzPct val="44809"/>
              <a:buFont typeface="Zapf Dingbats"/>
              <a:buChar char="✴"/>
            </a:pPr>
            <a:r>
              <a:rPr lang="en-US" sz="3200" b="1" i="1" dirty="0"/>
              <a:t>Shift</a:t>
            </a:r>
            <a:r>
              <a:rPr lang="en-US" sz="3200" dirty="0"/>
              <a:t> from </a:t>
            </a:r>
            <a:r>
              <a:rPr lang="en-US" sz="3200" dirty="0" smtClean="0"/>
              <a:t>cognitive learning about Christianity to </a:t>
            </a:r>
            <a:r>
              <a:rPr lang="en-US" sz="3200" b="1" dirty="0" smtClean="0"/>
              <a:t>active engagement with it</a:t>
            </a:r>
          </a:p>
          <a:p>
            <a:pPr>
              <a:buSzPct val="44809"/>
              <a:buFont typeface="Zapf Dingbats"/>
              <a:buChar char="✴"/>
            </a:pPr>
            <a:r>
              <a:rPr lang="en-US" sz="3200" i="1" dirty="0" smtClean="0"/>
              <a:t>Intentionally designed to connect personal life, faith, and world</a:t>
            </a:r>
            <a:endParaRPr sz="3200" i="1" dirty="0"/>
          </a:p>
        </p:txBody>
      </p:sp>
      <p:pic>
        <p:nvPicPr>
          <p:cNvPr id="167" name="droppedImage.pdf"/>
          <p:cNvPicPr>
            <a:picLocks noChangeAspect="1"/>
          </p:cNvPicPr>
          <p:nvPr/>
        </p:nvPicPr>
        <p:blipFill>
          <a:blip r:embed="rId3">
            <a:extLst/>
          </a:blip>
          <a:stretch>
            <a:fillRect/>
          </a:stretch>
        </p:blipFill>
        <p:spPr>
          <a:xfrm>
            <a:off x="0" y="-3136900"/>
            <a:ext cx="2006600" cy="16916400"/>
          </a:xfrm>
          <a:prstGeom prst="rect">
            <a:avLst/>
          </a:prstGeom>
          <a:ln w="12700">
            <a:miter lim="400000"/>
          </a:ln>
        </p:spPr>
      </p:pic>
      <p:pic>
        <p:nvPicPr>
          <p:cNvPr id="5" name="CYLLF-LOGOgrayscale.jpg"/>
          <p:cNvPicPr>
            <a:picLocks noChangeAspect="1"/>
          </p:cNvPicPr>
          <p:nvPr/>
        </p:nvPicPr>
        <p:blipFill>
          <a:blip r:embed="rId4">
            <a:extLst/>
          </a:blip>
          <a:stretch>
            <a:fillRect/>
          </a:stretch>
        </p:blipFill>
        <p:spPr>
          <a:xfrm>
            <a:off x="8011834" y="8070406"/>
            <a:ext cx="4641966" cy="1302298"/>
          </a:xfrm>
          <a:prstGeom prst="rect">
            <a:avLst/>
          </a:prstGeom>
          <a:ln w="12700">
            <a:miter lim="400000"/>
          </a:ln>
        </p:spPr>
      </p:pic>
      <p:pic>
        <p:nvPicPr>
          <p:cNvPr id="6" name="Picture 5" descr="IMG_0503.jpg"/>
          <p:cNvPicPr>
            <a:picLocks noChangeAspect="1"/>
          </p:cNvPicPr>
          <p:nvPr/>
        </p:nvPicPr>
        <p:blipFill rotWithShape="1">
          <a:blip r:embed="rId5">
            <a:extLst>
              <a:ext uri="{28A0092B-C50C-407E-A947-70E740481C1C}">
                <a14:useLocalDpi xmlns:a14="http://schemas.microsoft.com/office/drawing/2010/main" val="0"/>
              </a:ext>
            </a:extLst>
          </a:blip>
          <a:srcRect l="3315" r="11281"/>
          <a:stretch/>
        </p:blipFill>
        <p:spPr>
          <a:xfrm>
            <a:off x="2308887" y="1962825"/>
            <a:ext cx="4750949" cy="7446917"/>
          </a:xfrm>
          <a:prstGeom prst="rect">
            <a:avLst/>
          </a:prstGeom>
          <a:ln>
            <a:noFill/>
          </a:ln>
          <a:effectLst>
            <a:softEdge rad="112500"/>
          </a:effectLst>
        </p:spPr>
      </p:pic>
      <p:sp>
        <p:nvSpPr>
          <p:cNvPr id="165" name="Shape 165"/>
          <p:cNvSpPr>
            <a:spLocks noGrp="1"/>
          </p:cNvSpPr>
          <p:nvPr>
            <p:ph type="title"/>
          </p:nvPr>
        </p:nvSpPr>
        <p:spPr>
          <a:xfrm>
            <a:off x="2308887" y="-69276"/>
            <a:ext cx="4750950" cy="2438400"/>
          </a:xfrm>
          <a:prstGeom prst="rect">
            <a:avLst/>
          </a:prstGeom>
        </p:spPr>
        <p:txBody>
          <a:bodyPr/>
          <a:lstStyle/>
          <a:p>
            <a:r>
              <a:rPr lang="en-US" dirty="0" smtClean="0"/>
              <a:t>Pedagogy</a:t>
            </a:r>
            <a:endParaRPr dirty="0"/>
          </a:p>
        </p:txBody>
      </p:sp>
    </p:spTree>
    <p:extLst>
      <p:ext uri="{BB962C8B-B14F-4D97-AF65-F5344CB8AC3E}">
        <p14:creationId xmlns:p14="http://schemas.microsoft.com/office/powerpoint/2010/main" val="2698544773"/>
      </p:ext>
    </p:extLst>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droppedImage.pdf"/>
          <p:cNvPicPr>
            <a:picLocks noChangeAspect="1"/>
          </p:cNvPicPr>
          <p:nvPr/>
        </p:nvPicPr>
        <p:blipFill>
          <a:blip r:embed="rId3">
            <a:extLst/>
          </a:blip>
          <a:stretch>
            <a:fillRect/>
          </a:stretch>
        </p:blipFill>
        <p:spPr>
          <a:xfrm>
            <a:off x="0" y="-3136900"/>
            <a:ext cx="2006600" cy="16916400"/>
          </a:xfrm>
          <a:prstGeom prst="rect">
            <a:avLst/>
          </a:prstGeom>
          <a:ln w="12700">
            <a:miter lim="400000"/>
          </a:ln>
        </p:spPr>
      </p:pic>
      <p:pic>
        <p:nvPicPr>
          <p:cNvPr id="5" name="CYLLF-LOGOgrayscale.jpg"/>
          <p:cNvPicPr>
            <a:picLocks noChangeAspect="1"/>
          </p:cNvPicPr>
          <p:nvPr/>
        </p:nvPicPr>
        <p:blipFill>
          <a:blip r:embed="rId4">
            <a:extLst/>
          </a:blip>
          <a:stretch>
            <a:fillRect/>
          </a:stretch>
        </p:blipFill>
        <p:spPr>
          <a:xfrm>
            <a:off x="8011834" y="8070406"/>
            <a:ext cx="4641966" cy="1302298"/>
          </a:xfrm>
          <a:prstGeom prst="rect">
            <a:avLst/>
          </a:prstGeom>
          <a:ln w="12700">
            <a:miter lim="400000"/>
          </a:ln>
        </p:spPr>
      </p:pic>
      <p:pic>
        <p:nvPicPr>
          <p:cNvPr id="6" name="Picture 5" descr="IMG_0503.jpg"/>
          <p:cNvPicPr>
            <a:picLocks noChangeAspect="1"/>
          </p:cNvPicPr>
          <p:nvPr/>
        </p:nvPicPr>
        <p:blipFill rotWithShape="1">
          <a:blip r:embed="rId5">
            <a:extLst>
              <a:ext uri="{28A0092B-C50C-407E-A947-70E740481C1C}">
                <a14:useLocalDpi xmlns:a14="http://schemas.microsoft.com/office/drawing/2010/main" val="0"/>
              </a:ext>
            </a:extLst>
          </a:blip>
          <a:srcRect l="3315" r="11281"/>
          <a:stretch/>
        </p:blipFill>
        <p:spPr>
          <a:xfrm>
            <a:off x="2308887" y="1962825"/>
            <a:ext cx="4750949" cy="7446917"/>
          </a:xfrm>
          <a:prstGeom prst="rect">
            <a:avLst/>
          </a:prstGeom>
          <a:ln>
            <a:noFill/>
          </a:ln>
          <a:effectLst>
            <a:softEdge rad="112500"/>
          </a:effectLst>
        </p:spPr>
      </p:pic>
      <p:sp>
        <p:nvSpPr>
          <p:cNvPr id="165" name="Shape 165"/>
          <p:cNvSpPr>
            <a:spLocks noGrp="1"/>
          </p:cNvSpPr>
          <p:nvPr>
            <p:ph type="title"/>
          </p:nvPr>
        </p:nvSpPr>
        <p:spPr>
          <a:xfrm>
            <a:off x="2308887" y="-69276"/>
            <a:ext cx="4750950" cy="2438400"/>
          </a:xfrm>
          <a:prstGeom prst="rect">
            <a:avLst/>
          </a:prstGeom>
        </p:spPr>
        <p:txBody>
          <a:bodyPr/>
          <a:lstStyle/>
          <a:p>
            <a:r>
              <a:rPr lang="en-US" dirty="0" smtClean="0"/>
              <a:t>Pedagogy</a:t>
            </a:r>
            <a:endParaRPr dirty="0"/>
          </a:p>
        </p:txBody>
      </p:sp>
      <p:sp>
        <p:nvSpPr>
          <p:cNvPr id="8" name="Shape 166"/>
          <p:cNvSpPr>
            <a:spLocks noGrp="1"/>
          </p:cNvSpPr>
          <p:nvPr>
            <p:ph type="body" idx="1"/>
          </p:nvPr>
        </p:nvSpPr>
        <p:spPr>
          <a:xfrm>
            <a:off x="6900232" y="1939754"/>
            <a:ext cx="5753568" cy="7067189"/>
          </a:xfrm>
          <a:prstGeom prst="rect">
            <a:avLst/>
          </a:prstGeom>
        </p:spPr>
        <p:txBody>
          <a:bodyPr anchor="t"/>
          <a:lstStyle/>
          <a:p>
            <a:pPr marL="317500" indent="0" algn="ctr">
              <a:buSzPct val="44809"/>
              <a:buNone/>
            </a:pPr>
            <a:r>
              <a:rPr lang="en-US" sz="3600" i="1" dirty="0" smtClean="0"/>
              <a:t>Confirmation as transformational learning and vocational discernment</a:t>
            </a:r>
          </a:p>
          <a:p>
            <a:pPr marL="317500" indent="0" algn="ctr">
              <a:buSzPct val="44809"/>
              <a:buNone/>
            </a:pPr>
            <a:r>
              <a:rPr lang="en-US" sz="3600" b="1" i="1" dirty="0" smtClean="0"/>
              <a:t>Question</a:t>
            </a:r>
            <a:r>
              <a:rPr lang="en-US" sz="3600" i="1" dirty="0" smtClean="0"/>
              <a:t> - </a:t>
            </a:r>
            <a:r>
              <a:rPr lang="en-US" sz="3600" dirty="0" smtClean="0"/>
              <a:t>In </a:t>
            </a:r>
            <a:r>
              <a:rPr lang="en-US" sz="3600" dirty="0"/>
              <a:t>what ways is confirmation ministry </a:t>
            </a:r>
            <a:r>
              <a:rPr lang="en-US" sz="3600" dirty="0" smtClean="0"/>
              <a:t>drawing </a:t>
            </a:r>
            <a:r>
              <a:rPr lang="en-US" sz="3600" dirty="0" smtClean="0"/>
              <a:t>youth</a:t>
            </a:r>
            <a:r>
              <a:rPr lang="en-US" sz="3600" dirty="0" smtClean="0"/>
              <a:t> </a:t>
            </a:r>
            <a:r>
              <a:rPr lang="en-US" sz="3600" dirty="0" smtClean="0"/>
              <a:t>into a </a:t>
            </a:r>
            <a:r>
              <a:rPr lang="en-US" sz="3600" dirty="0"/>
              <a:t>vibrant learning community?</a:t>
            </a:r>
          </a:p>
          <a:p>
            <a:pPr marL="317500" indent="0" algn="ctr">
              <a:buSzPct val="44809"/>
              <a:buNone/>
            </a:pPr>
            <a:endParaRPr lang="en-US" sz="3600" b="1" dirty="0" smtClean="0"/>
          </a:p>
        </p:txBody>
      </p:sp>
    </p:spTree>
    <p:extLst>
      <p:ext uri="{BB962C8B-B14F-4D97-AF65-F5344CB8AC3E}">
        <p14:creationId xmlns:p14="http://schemas.microsoft.com/office/powerpoint/2010/main" val="2698544773"/>
      </p:ext>
    </p:extLst>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title"/>
          </p:nvPr>
        </p:nvSpPr>
        <p:spPr>
          <a:xfrm>
            <a:off x="1685488" y="-152270"/>
            <a:ext cx="5518238" cy="2438400"/>
          </a:xfrm>
          <a:prstGeom prst="rect">
            <a:avLst/>
          </a:prstGeom>
        </p:spPr>
        <p:txBody>
          <a:bodyPr/>
          <a:lstStyle/>
          <a:p>
            <a:r>
              <a:rPr lang="en-US" dirty="0" smtClean="0"/>
              <a:t>Context</a:t>
            </a:r>
            <a:endParaRPr dirty="0"/>
          </a:p>
        </p:txBody>
      </p:sp>
      <p:sp>
        <p:nvSpPr>
          <p:cNvPr id="166" name="Shape 166"/>
          <p:cNvSpPr>
            <a:spLocks noGrp="1"/>
          </p:cNvSpPr>
          <p:nvPr>
            <p:ph type="body" idx="1"/>
          </p:nvPr>
        </p:nvSpPr>
        <p:spPr>
          <a:xfrm>
            <a:off x="6825567" y="2286129"/>
            <a:ext cx="5828233" cy="5568488"/>
          </a:xfrm>
          <a:prstGeom prst="rect">
            <a:avLst/>
          </a:prstGeom>
        </p:spPr>
        <p:txBody>
          <a:bodyPr anchor="t"/>
          <a:lstStyle/>
          <a:p>
            <a:pPr marL="317500" indent="0" algn="ctr">
              <a:buSzPct val="44809"/>
              <a:buNone/>
            </a:pPr>
            <a:r>
              <a:rPr lang="en-US" sz="3600" i="1" dirty="0" smtClean="0"/>
              <a:t>Local &amp; Organic</a:t>
            </a:r>
            <a:endParaRPr lang="en-US" sz="3600" dirty="0"/>
          </a:p>
          <a:p>
            <a:pPr>
              <a:buSzPct val="44809"/>
              <a:buFont typeface="Zapf Dingbats"/>
              <a:buChar char="✴"/>
            </a:pPr>
            <a:r>
              <a:rPr lang="en-US" sz="3200" b="1" i="1" dirty="0"/>
              <a:t>Shift</a:t>
            </a:r>
            <a:r>
              <a:rPr lang="en-US" sz="3200" dirty="0"/>
              <a:t> from </a:t>
            </a:r>
            <a:r>
              <a:rPr lang="en-US" sz="3200" dirty="0" smtClean="0"/>
              <a:t>uniform practice to </a:t>
            </a:r>
            <a:r>
              <a:rPr lang="en-US" sz="3200" b="1" dirty="0" smtClean="0"/>
              <a:t>working with congregational and contextual assets and challenges</a:t>
            </a:r>
          </a:p>
          <a:p>
            <a:pPr>
              <a:buSzPct val="44809"/>
              <a:buFont typeface="Zapf Dingbats"/>
              <a:buChar char="✴"/>
            </a:pPr>
            <a:r>
              <a:rPr lang="en-US" sz="3200" i="1" dirty="0" smtClean="0"/>
              <a:t>Ongoing discernment and attention to congregational and contextual needs</a:t>
            </a:r>
          </a:p>
          <a:p>
            <a:pPr>
              <a:buSzPct val="44809"/>
              <a:buFont typeface="Zapf Dingbats"/>
              <a:buChar char="✴"/>
            </a:pPr>
            <a:endParaRPr lang="en-US" sz="3200" i="1" dirty="0" smtClean="0"/>
          </a:p>
          <a:p>
            <a:pPr>
              <a:buSzPct val="44809"/>
              <a:buFont typeface="Zapf Dingbats"/>
              <a:buChar char="✴"/>
            </a:pPr>
            <a:endParaRPr sz="3200" dirty="0"/>
          </a:p>
        </p:txBody>
      </p:sp>
      <p:pic>
        <p:nvPicPr>
          <p:cNvPr id="167" name="droppedImage.pdf"/>
          <p:cNvPicPr>
            <a:picLocks noChangeAspect="1"/>
          </p:cNvPicPr>
          <p:nvPr/>
        </p:nvPicPr>
        <p:blipFill>
          <a:blip r:embed="rId3">
            <a:extLst/>
          </a:blip>
          <a:stretch>
            <a:fillRect/>
          </a:stretch>
        </p:blipFill>
        <p:spPr>
          <a:xfrm>
            <a:off x="0" y="-3136900"/>
            <a:ext cx="2006600" cy="16916400"/>
          </a:xfrm>
          <a:prstGeom prst="rect">
            <a:avLst/>
          </a:prstGeom>
          <a:ln w="12700">
            <a:miter lim="400000"/>
          </a:ln>
        </p:spPr>
      </p:pic>
      <p:pic>
        <p:nvPicPr>
          <p:cNvPr id="5" name="CYLLF-LOGOgrayscale.jpg"/>
          <p:cNvPicPr>
            <a:picLocks noChangeAspect="1"/>
          </p:cNvPicPr>
          <p:nvPr/>
        </p:nvPicPr>
        <p:blipFill>
          <a:blip r:embed="rId4">
            <a:extLst/>
          </a:blip>
          <a:stretch>
            <a:fillRect/>
          </a:stretch>
        </p:blipFill>
        <p:spPr>
          <a:xfrm>
            <a:off x="8011834" y="8070406"/>
            <a:ext cx="4641966" cy="1302298"/>
          </a:xfrm>
          <a:prstGeom prst="rect">
            <a:avLst/>
          </a:prstGeom>
          <a:ln w="12700">
            <a:miter lim="400000"/>
          </a:ln>
        </p:spPr>
      </p:pic>
      <p:pic>
        <p:nvPicPr>
          <p:cNvPr id="2" name="Picture 1" descr="IMG_0528.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6600" y="1858989"/>
            <a:ext cx="4818967" cy="6451841"/>
          </a:xfrm>
          <a:prstGeom prst="rect">
            <a:avLst/>
          </a:prstGeom>
        </p:spPr>
      </p:pic>
    </p:spTree>
    <p:extLst>
      <p:ext uri="{BB962C8B-B14F-4D97-AF65-F5344CB8AC3E}">
        <p14:creationId xmlns:p14="http://schemas.microsoft.com/office/powerpoint/2010/main" val="3760111704"/>
      </p:ext>
    </p:extLst>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title"/>
          </p:nvPr>
        </p:nvSpPr>
        <p:spPr>
          <a:xfrm>
            <a:off x="1685488" y="-152270"/>
            <a:ext cx="5518238" cy="2438400"/>
          </a:xfrm>
          <a:prstGeom prst="rect">
            <a:avLst/>
          </a:prstGeom>
        </p:spPr>
        <p:txBody>
          <a:bodyPr/>
          <a:lstStyle/>
          <a:p>
            <a:r>
              <a:rPr lang="en-US" dirty="0" smtClean="0"/>
              <a:t>Context</a:t>
            </a:r>
            <a:endParaRPr dirty="0"/>
          </a:p>
        </p:txBody>
      </p:sp>
      <p:sp>
        <p:nvSpPr>
          <p:cNvPr id="166" name="Shape 166"/>
          <p:cNvSpPr>
            <a:spLocks noGrp="1"/>
          </p:cNvSpPr>
          <p:nvPr>
            <p:ph type="body" idx="1"/>
          </p:nvPr>
        </p:nvSpPr>
        <p:spPr>
          <a:xfrm>
            <a:off x="6825567" y="2286129"/>
            <a:ext cx="5828233" cy="5521454"/>
          </a:xfrm>
          <a:prstGeom prst="rect">
            <a:avLst/>
          </a:prstGeom>
        </p:spPr>
        <p:txBody>
          <a:bodyPr anchor="t"/>
          <a:lstStyle/>
          <a:p>
            <a:pPr marL="317500" indent="0" algn="ctr">
              <a:buSzPct val="44809"/>
              <a:buNone/>
            </a:pPr>
            <a:r>
              <a:rPr lang="en-US" sz="3600" i="1" dirty="0" smtClean="0"/>
              <a:t>Congregation-wide</a:t>
            </a:r>
            <a:endParaRPr lang="en-US" sz="3600" dirty="0"/>
          </a:p>
          <a:p>
            <a:pPr>
              <a:buSzPct val="44809"/>
              <a:buFont typeface="Zapf Dingbats"/>
              <a:buChar char="✴"/>
            </a:pPr>
            <a:r>
              <a:rPr lang="en-US" sz="3200" b="1" i="1" dirty="0"/>
              <a:t>Shift</a:t>
            </a:r>
            <a:r>
              <a:rPr lang="en-US" sz="3200" dirty="0"/>
              <a:t> from </a:t>
            </a:r>
            <a:r>
              <a:rPr lang="en-US" sz="3200" dirty="0" smtClean="0"/>
              <a:t>separate ministry/event to </a:t>
            </a:r>
            <a:r>
              <a:rPr lang="en-US" sz="3200" b="1" dirty="0" smtClean="0"/>
              <a:t>process owned by congregations and connected to the wider church/community</a:t>
            </a:r>
          </a:p>
          <a:p>
            <a:pPr>
              <a:buSzPct val="44809"/>
              <a:buFont typeface="Zapf Dingbats"/>
              <a:buChar char="✴"/>
            </a:pPr>
            <a:r>
              <a:rPr lang="en-US" sz="3200" i="1" dirty="0" smtClean="0"/>
              <a:t>Shared leadership and ownership of confirmation</a:t>
            </a:r>
            <a:endParaRPr lang="en-US" sz="3200" i="1" dirty="0"/>
          </a:p>
          <a:p>
            <a:pPr>
              <a:buSzPct val="44809"/>
              <a:buFont typeface="Zapf Dingbats"/>
              <a:buChar char="✴"/>
            </a:pPr>
            <a:endParaRPr sz="3200" dirty="0"/>
          </a:p>
        </p:txBody>
      </p:sp>
      <p:pic>
        <p:nvPicPr>
          <p:cNvPr id="167" name="droppedImage.pdf"/>
          <p:cNvPicPr>
            <a:picLocks noChangeAspect="1"/>
          </p:cNvPicPr>
          <p:nvPr/>
        </p:nvPicPr>
        <p:blipFill>
          <a:blip r:embed="rId3">
            <a:extLst/>
          </a:blip>
          <a:stretch>
            <a:fillRect/>
          </a:stretch>
        </p:blipFill>
        <p:spPr>
          <a:xfrm>
            <a:off x="0" y="-3136900"/>
            <a:ext cx="2006600" cy="16916400"/>
          </a:xfrm>
          <a:prstGeom prst="rect">
            <a:avLst/>
          </a:prstGeom>
          <a:ln w="12700">
            <a:miter lim="400000"/>
          </a:ln>
        </p:spPr>
      </p:pic>
      <p:pic>
        <p:nvPicPr>
          <p:cNvPr id="5" name="CYLLF-LOGOgrayscale.jpg"/>
          <p:cNvPicPr>
            <a:picLocks noChangeAspect="1"/>
          </p:cNvPicPr>
          <p:nvPr/>
        </p:nvPicPr>
        <p:blipFill>
          <a:blip r:embed="rId4">
            <a:extLst/>
          </a:blip>
          <a:stretch>
            <a:fillRect/>
          </a:stretch>
        </p:blipFill>
        <p:spPr>
          <a:xfrm>
            <a:off x="8011834" y="8070406"/>
            <a:ext cx="4641966" cy="1302298"/>
          </a:xfrm>
          <a:prstGeom prst="rect">
            <a:avLst/>
          </a:prstGeom>
          <a:ln w="12700">
            <a:miter lim="400000"/>
          </a:ln>
        </p:spPr>
      </p:pic>
      <p:pic>
        <p:nvPicPr>
          <p:cNvPr id="2" name="Picture 1" descr="IMG_0528.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6600" y="1858989"/>
            <a:ext cx="4818967" cy="6451841"/>
          </a:xfrm>
          <a:prstGeom prst="rect">
            <a:avLst/>
          </a:prstGeom>
        </p:spPr>
      </p:pic>
    </p:spTree>
    <p:extLst>
      <p:ext uri="{BB962C8B-B14F-4D97-AF65-F5344CB8AC3E}">
        <p14:creationId xmlns:p14="http://schemas.microsoft.com/office/powerpoint/2010/main" val="2499743693"/>
      </p:ext>
    </p:extLst>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title"/>
          </p:nvPr>
        </p:nvSpPr>
        <p:spPr>
          <a:xfrm>
            <a:off x="1685488" y="-152270"/>
            <a:ext cx="5518238" cy="2438400"/>
          </a:xfrm>
          <a:prstGeom prst="rect">
            <a:avLst/>
          </a:prstGeom>
        </p:spPr>
        <p:txBody>
          <a:bodyPr/>
          <a:lstStyle/>
          <a:p>
            <a:r>
              <a:rPr lang="en-US" dirty="0" smtClean="0"/>
              <a:t>Context</a:t>
            </a:r>
            <a:endParaRPr dirty="0"/>
          </a:p>
        </p:txBody>
      </p:sp>
      <p:sp>
        <p:nvSpPr>
          <p:cNvPr id="166" name="Shape 166"/>
          <p:cNvSpPr>
            <a:spLocks noGrp="1"/>
          </p:cNvSpPr>
          <p:nvPr>
            <p:ph type="body" idx="1"/>
          </p:nvPr>
        </p:nvSpPr>
        <p:spPr>
          <a:xfrm>
            <a:off x="7366454" y="1858989"/>
            <a:ext cx="5287346" cy="5357010"/>
          </a:xfrm>
          <a:prstGeom prst="rect">
            <a:avLst/>
          </a:prstGeom>
        </p:spPr>
        <p:txBody>
          <a:bodyPr anchor="t"/>
          <a:lstStyle/>
          <a:p>
            <a:pPr marL="317500" indent="0" algn="ctr">
              <a:buSzPct val="44809"/>
              <a:buNone/>
            </a:pPr>
            <a:r>
              <a:rPr lang="en-US" sz="3600" i="1" dirty="0"/>
              <a:t>Confirmation as adaptive and </a:t>
            </a:r>
            <a:r>
              <a:rPr lang="en-US" sz="3600" i="1" dirty="0" smtClean="0"/>
              <a:t>resilient faith formation ministry</a:t>
            </a:r>
            <a:endParaRPr lang="en-US" sz="3600" i="1" dirty="0"/>
          </a:p>
          <a:p>
            <a:pPr marL="317500" indent="0" algn="ctr">
              <a:buSzPct val="44809"/>
              <a:buNone/>
            </a:pPr>
            <a:r>
              <a:rPr lang="en-US" sz="3600" b="1" i="1" dirty="0"/>
              <a:t>Question</a:t>
            </a:r>
            <a:r>
              <a:rPr lang="en-US" sz="3600" i="1" dirty="0"/>
              <a:t> </a:t>
            </a:r>
            <a:r>
              <a:rPr lang="en-US" sz="3600" i="1" dirty="0" smtClean="0"/>
              <a:t>- </a:t>
            </a:r>
            <a:r>
              <a:rPr lang="en-US" sz="3600" dirty="0" smtClean="0"/>
              <a:t>How </a:t>
            </a:r>
            <a:r>
              <a:rPr lang="en-US" sz="3600" dirty="0"/>
              <a:t>is confirmation ministry </a:t>
            </a:r>
            <a:r>
              <a:rPr lang="en-US" sz="3600" dirty="0" smtClean="0"/>
              <a:t>taking into account the particularities of your </a:t>
            </a:r>
            <a:r>
              <a:rPr lang="en-US" sz="3600" dirty="0"/>
              <a:t>setting?</a:t>
            </a:r>
          </a:p>
          <a:p>
            <a:pPr>
              <a:buSzPct val="44809"/>
              <a:buFont typeface="Zapf Dingbats"/>
              <a:buChar char="✴"/>
            </a:pPr>
            <a:endParaRPr dirty="0"/>
          </a:p>
        </p:txBody>
      </p:sp>
      <p:pic>
        <p:nvPicPr>
          <p:cNvPr id="167" name="droppedImage.pdf"/>
          <p:cNvPicPr>
            <a:picLocks noChangeAspect="1"/>
          </p:cNvPicPr>
          <p:nvPr/>
        </p:nvPicPr>
        <p:blipFill>
          <a:blip r:embed="rId3">
            <a:extLst/>
          </a:blip>
          <a:stretch>
            <a:fillRect/>
          </a:stretch>
        </p:blipFill>
        <p:spPr>
          <a:xfrm>
            <a:off x="0" y="-3136900"/>
            <a:ext cx="2006600" cy="16916400"/>
          </a:xfrm>
          <a:prstGeom prst="rect">
            <a:avLst/>
          </a:prstGeom>
          <a:ln w="12700">
            <a:miter lim="400000"/>
          </a:ln>
        </p:spPr>
      </p:pic>
      <p:pic>
        <p:nvPicPr>
          <p:cNvPr id="5" name="CYLLF-LOGOgrayscale.jpg"/>
          <p:cNvPicPr>
            <a:picLocks noChangeAspect="1"/>
          </p:cNvPicPr>
          <p:nvPr/>
        </p:nvPicPr>
        <p:blipFill>
          <a:blip r:embed="rId4">
            <a:extLst/>
          </a:blip>
          <a:stretch>
            <a:fillRect/>
          </a:stretch>
        </p:blipFill>
        <p:spPr>
          <a:xfrm>
            <a:off x="8011834" y="8070406"/>
            <a:ext cx="4641966" cy="1302298"/>
          </a:xfrm>
          <a:prstGeom prst="rect">
            <a:avLst/>
          </a:prstGeom>
          <a:ln w="12700">
            <a:miter lim="400000"/>
          </a:ln>
        </p:spPr>
      </p:pic>
      <p:pic>
        <p:nvPicPr>
          <p:cNvPr id="2" name="Picture 1" descr="IMG_0528.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6600" y="1858989"/>
            <a:ext cx="4818967" cy="6451841"/>
          </a:xfrm>
          <a:prstGeom prst="rect">
            <a:avLst/>
          </a:prstGeom>
        </p:spPr>
      </p:pic>
    </p:spTree>
    <p:extLst>
      <p:ext uri="{BB962C8B-B14F-4D97-AF65-F5344CB8AC3E}">
        <p14:creationId xmlns:p14="http://schemas.microsoft.com/office/powerpoint/2010/main" val="1009498558"/>
      </p:ext>
    </p:extLst>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xfrm>
            <a:off x="1950577" y="-1711"/>
            <a:ext cx="10998200" cy="2470977"/>
          </a:xfrm>
          <a:prstGeom prst="rect">
            <a:avLst/>
          </a:prstGeom>
        </p:spPr>
        <p:txBody>
          <a:bodyPr/>
          <a:lstStyle/>
          <a:p>
            <a:r>
              <a:rPr lang="en-US" sz="5400" dirty="0" smtClean="0"/>
              <a:t>Themes, Practices, &amp; Particularities</a:t>
            </a:r>
            <a:br>
              <a:rPr lang="en-US" sz="5400" dirty="0" smtClean="0"/>
            </a:br>
            <a:r>
              <a:rPr lang="en-US" sz="5400" i="1" dirty="0" smtClean="0"/>
              <a:t>Three Shifts</a:t>
            </a:r>
            <a:endParaRPr sz="5400" i="1" dirty="0"/>
          </a:p>
        </p:txBody>
      </p:sp>
      <p:pic>
        <p:nvPicPr>
          <p:cNvPr id="163" name="droppedImage.pdf"/>
          <p:cNvPicPr>
            <a:picLocks noChangeAspect="1"/>
          </p:cNvPicPr>
          <p:nvPr/>
        </p:nvPicPr>
        <p:blipFill>
          <a:blip r:embed="rId3">
            <a:extLst/>
          </a:blip>
          <a:stretch>
            <a:fillRect/>
          </a:stretch>
        </p:blipFill>
        <p:spPr>
          <a:xfrm>
            <a:off x="0" y="-3136900"/>
            <a:ext cx="2006600" cy="16916400"/>
          </a:xfrm>
          <a:prstGeom prst="rect">
            <a:avLst/>
          </a:prstGeom>
          <a:ln w="12700">
            <a:miter lim="400000"/>
          </a:ln>
        </p:spPr>
      </p:pic>
      <p:pic>
        <p:nvPicPr>
          <p:cNvPr id="5" name="CYLLF-LOGOgrayscale.jpg"/>
          <p:cNvPicPr>
            <a:picLocks noChangeAspect="1"/>
          </p:cNvPicPr>
          <p:nvPr/>
        </p:nvPicPr>
        <p:blipFill>
          <a:blip r:embed="rId4">
            <a:extLst/>
          </a:blip>
          <a:stretch>
            <a:fillRect/>
          </a:stretch>
        </p:blipFill>
        <p:spPr>
          <a:xfrm>
            <a:off x="8011834" y="8070406"/>
            <a:ext cx="4641966" cy="1302298"/>
          </a:xfrm>
          <a:prstGeom prst="rect">
            <a:avLst/>
          </a:prstGeom>
          <a:ln w="12700">
            <a:miter lim="400000"/>
          </a:ln>
        </p:spPr>
      </p:pic>
      <p:sp>
        <p:nvSpPr>
          <p:cNvPr id="2" name="Oval 1"/>
          <p:cNvSpPr/>
          <p:nvPr/>
        </p:nvSpPr>
        <p:spPr>
          <a:xfrm>
            <a:off x="3139850" y="3126026"/>
            <a:ext cx="3298607" cy="2729661"/>
          </a:xfrm>
          <a:prstGeom prst="ellipse">
            <a:avLst/>
          </a:prstGeom>
          <a:solidFill>
            <a:schemeClr val="accent1">
              <a:lumMod val="60000"/>
              <a:lumOff val="40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8" name="Oval 7"/>
          <p:cNvSpPr/>
          <p:nvPr/>
        </p:nvSpPr>
        <p:spPr>
          <a:xfrm>
            <a:off x="4789153" y="4967723"/>
            <a:ext cx="3222681" cy="2545900"/>
          </a:xfrm>
          <a:prstGeom prst="ellipse">
            <a:avLst/>
          </a:prstGeom>
          <a:solidFill>
            <a:srgbClr val="FF66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9" name="Oval 8"/>
          <p:cNvSpPr/>
          <p:nvPr/>
        </p:nvSpPr>
        <p:spPr>
          <a:xfrm>
            <a:off x="5790718" y="3126026"/>
            <a:ext cx="3196621" cy="2398715"/>
          </a:xfrm>
          <a:prstGeom prst="ellipse">
            <a:avLst/>
          </a:prstGeom>
          <a:solidFill>
            <a:schemeClr val="accent6">
              <a:lumMod val="40000"/>
              <a:lumOff val="60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 name="Curved Down Arrow 2"/>
          <p:cNvSpPr/>
          <p:nvPr/>
        </p:nvSpPr>
        <p:spPr>
          <a:xfrm>
            <a:off x="5526450" y="2684026"/>
            <a:ext cx="2069481" cy="903843"/>
          </a:xfrm>
          <a:prstGeom prst="curvedDownArrow">
            <a:avLst/>
          </a:prstGeom>
          <a:solidFill>
            <a:srgbClr val="FFFF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1" name="Curved Down Arrow 10"/>
          <p:cNvSpPr/>
          <p:nvPr/>
        </p:nvSpPr>
        <p:spPr>
          <a:xfrm rot="6010101">
            <a:off x="6885212" y="5403765"/>
            <a:ext cx="2069481" cy="903843"/>
          </a:xfrm>
          <a:prstGeom prst="curvedDownArrow">
            <a:avLst/>
          </a:prstGeom>
          <a:solidFill>
            <a:srgbClr val="FFFF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2" name="Curved Down Arrow 11"/>
          <p:cNvSpPr/>
          <p:nvPr/>
        </p:nvSpPr>
        <p:spPr>
          <a:xfrm rot="14055766">
            <a:off x="3109886" y="5334161"/>
            <a:ext cx="2069481" cy="903843"/>
          </a:xfrm>
          <a:prstGeom prst="curvedDownArrow">
            <a:avLst/>
          </a:prstGeom>
          <a:solidFill>
            <a:srgbClr val="FFFF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3" name="Shape 162"/>
          <p:cNvSpPr txBox="1">
            <a:spLocks/>
          </p:cNvSpPr>
          <p:nvPr/>
        </p:nvSpPr>
        <p:spPr>
          <a:xfrm>
            <a:off x="2521880" y="3826146"/>
            <a:ext cx="3155518" cy="10945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t"/>
          <a:lstStyle>
            <a:lvl1pPr marL="8890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1pPr>
            <a:lvl2pPr marL="13335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2pPr>
            <a:lvl3pPr marL="17780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3pPr>
            <a:lvl4pPr marL="22225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4pPr>
            <a:lvl5pPr marL="26670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5pPr>
            <a:lvl6pPr marL="30226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6pPr>
            <a:lvl7pPr marL="33782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7pPr>
            <a:lvl8pPr marL="37338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8pPr>
            <a:lvl9pPr marL="40894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9pPr>
          </a:lstStyle>
          <a:p>
            <a:pPr marL="317500" indent="0" algn="r">
              <a:buSzPct val="44809"/>
              <a:buNone/>
            </a:pPr>
            <a:r>
              <a:rPr lang="en-US" sz="5400" dirty="0" smtClean="0"/>
              <a:t>Purpose</a:t>
            </a:r>
          </a:p>
        </p:txBody>
      </p:sp>
      <p:sp>
        <p:nvSpPr>
          <p:cNvPr id="15" name="Shape 162"/>
          <p:cNvSpPr txBox="1">
            <a:spLocks/>
          </p:cNvSpPr>
          <p:nvPr/>
        </p:nvSpPr>
        <p:spPr>
          <a:xfrm>
            <a:off x="5520362" y="3708561"/>
            <a:ext cx="3155518" cy="10945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t"/>
          <a:lstStyle>
            <a:lvl1pPr marL="8890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1pPr>
            <a:lvl2pPr marL="13335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2pPr>
            <a:lvl3pPr marL="17780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3pPr>
            <a:lvl4pPr marL="22225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4pPr>
            <a:lvl5pPr marL="26670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5pPr>
            <a:lvl6pPr marL="30226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6pPr>
            <a:lvl7pPr marL="33782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7pPr>
            <a:lvl8pPr marL="37338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8pPr>
            <a:lvl9pPr marL="40894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9pPr>
          </a:lstStyle>
          <a:p>
            <a:pPr marL="317500" indent="0" algn="r">
              <a:buSzPct val="44809"/>
              <a:buNone/>
            </a:pPr>
            <a:r>
              <a:rPr lang="en-US" sz="5400" dirty="0" smtClean="0"/>
              <a:t>Pedagogy</a:t>
            </a:r>
          </a:p>
        </p:txBody>
      </p:sp>
      <p:sp>
        <p:nvSpPr>
          <p:cNvPr id="16" name="Shape 162"/>
          <p:cNvSpPr txBox="1">
            <a:spLocks/>
          </p:cNvSpPr>
          <p:nvPr/>
        </p:nvSpPr>
        <p:spPr>
          <a:xfrm>
            <a:off x="4294159" y="5661170"/>
            <a:ext cx="3155518" cy="10945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t"/>
          <a:lstStyle>
            <a:lvl1pPr marL="8890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1pPr>
            <a:lvl2pPr marL="13335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2pPr>
            <a:lvl3pPr marL="17780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3pPr>
            <a:lvl4pPr marL="22225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4pPr>
            <a:lvl5pPr marL="26670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5pPr>
            <a:lvl6pPr marL="30226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6pPr>
            <a:lvl7pPr marL="33782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7pPr>
            <a:lvl8pPr marL="37338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8pPr>
            <a:lvl9pPr marL="40894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9pPr>
          </a:lstStyle>
          <a:p>
            <a:pPr marL="317500" indent="0" algn="r">
              <a:buSzPct val="44809"/>
              <a:buNone/>
            </a:pPr>
            <a:r>
              <a:rPr lang="en-US" sz="5400" dirty="0" smtClean="0"/>
              <a:t>Context</a:t>
            </a:r>
          </a:p>
        </p:txBody>
      </p:sp>
    </p:spTree>
    <p:extLst>
      <p:ext uri="{BB962C8B-B14F-4D97-AF65-F5344CB8AC3E}">
        <p14:creationId xmlns:p14="http://schemas.microsoft.com/office/powerpoint/2010/main" val="913005248"/>
      </p:ext>
    </p:extLst>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xfrm>
            <a:off x="2006600" y="1"/>
            <a:ext cx="10998200" cy="2422232"/>
          </a:xfrm>
          <a:prstGeom prst="rect">
            <a:avLst/>
          </a:prstGeom>
        </p:spPr>
        <p:txBody>
          <a:bodyPr/>
          <a:lstStyle/>
          <a:p>
            <a:r>
              <a:rPr lang="en-US" dirty="0" smtClean="0"/>
              <a:t>Lived Tensions</a:t>
            </a:r>
            <a:endParaRPr dirty="0"/>
          </a:p>
        </p:txBody>
      </p:sp>
      <p:sp>
        <p:nvSpPr>
          <p:cNvPr id="162" name="Shape 162"/>
          <p:cNvSpPr>
            <a:spLocks noGrp="1"/>
          </p:cNvSpPr>
          <p:nvPr>
            <p:ph type="body" idx="1"/>
          </p:nvPr>
        </p:nvSpPr>
        <p:spPr>
          <a:xfrm>
            <a:off x="2006600" y="2140031"/>
            <a:ext cx="10998200" cy="5526452"/>
          </a:xfrm>
          <a:prstGeom prst="rect">
            <a:avLst/>
          </a:prstGeom>
        </p:spPr>
        <p:txBody>
          <a:bodyPr anchor="t"/>
          <a:lstStyle/>
          <a:p>
            <a:pPr marL="317500" indent="0">
              <a:buSzPct val="44809"/>
              <a:buNone/>
            </a:pPr>
            <a:r>
              <a:rPr lang="en-US" sz="4400" dirty="0" smtClean="0"/>
              <a:t>Accommodation </a:t>
            </a:r>
            <a:r>
              <a:rPr lang="en-US" sz="4400" b="1" dirty="0" smtClean="0"/>
              <a:t>–</a:t>
            </a:r>
            <a:r>
              <a:rPr lang="en-US" sz="4400" dirty="0" smtClean="0"/>
              <a:t> “Orthodox” doctrine</a:t>
            </a:r>
          </a:p>
          <a:p>
            <a:pPr marL="317500" indent="0">
              <a:buSzPct val="44809"/>
              <a:buNone/>
            </a:pPr>
            <a:r>
              <a:rPr lang="en-US" sz="4400" dirty="0" smtClean="0"/>
              <a:t>Gospel as status quo – Gospel as disruption</a:t>
            </a:r>
            <a:endParaRPr lang="en-US" sz="4400" dirty="0"/>
          </a:p>
          <a:p>
            <a:pPr marL="317500" indent="0">
              <a:buSzPct val="44809"/>
              <a:buNone/>
            </a:pPr>
            <a:r>
              <a:rPr lang="en-US" sz="4400" dirty="0" smtClean="0"/>
              <a:t>Quick and easy</a:t>
            </a:r>
            <a:r>
              <a:rPr lang="en-US" sz="4400" b="1" dirty="0" smtClean="0"/>
              <a:t> – </a:t>
            </a:r>
            <a:r>
              <a:rPr lang="en-US" sz="4400" dirty="0"/>
              <a:t>S</a:t>
            </a:r>
            <a:r>
              <a:rPr lang="en-US" sz="4400" dirty="0" smtClean="0"/>
              <a:t>lower and deeper</a:t>
            </a:r>
          </a:p>
          <a:p>
            <a:pPr marL="317500" indent="0">
              <a:buSzPct val="44809"/>
              <a:buNone/>
            </a:pPr>
            <a:r>
              <a:rPr lang="en-US" sz="4400" dirty="0" smtClean="0"/>
              <a:t>Need mentors </a:t>
            </a:r>
            <a:r>
              <a:rPr lang="en-US" sz="4400" b="1" dirty="0" smtClean="0"/>
              <a:t>–</a:t>
            </a:r>
            <a:r>
              <a:rPr lang="en-US" sz="4400" dirty="0" smtClean="0"/>
              <a:t> Spiritual </a:t>
            </a:r>
            <a:r>
              <a:rPr lang="en-US" sz="4400" dirty="0"/>
              <a:t>m</a:t>
            </a:r>
            <a:r>
              <a:rPr lang="en-US" sz="4400" dirty="0" smtClean="0"/>
              <a:t>aturity of mentors</a:t>
            </a:r>
          </a:p>
          <a:p>
            <a:pPr marL="317500" indent="0">
              <a:buSzPct val="44809"/>
              <a:buNone/>
            </a:pPr>
            <a:r>
              <a:rPr lang="en-US" sz="4400" dirty="0" smtClean="0"/>
              <a:t>Focus on confirmation – What’s next?</a:t>
            </a:r>
          </a:p>
          <a:p>
            <a:pPr algn="r">
              <a:buSzPct val="44809"/>
              <a:buFont typeface="Zapf Dingbats"/>
              <a:buChar char="✴"/>
            </a:pPr>
            <a:endParaRPr lang="en-US" sz="3200" dirty="0" smtClean="0"/>
          </a:p>
          <a:p>
            <a:pPr algn="r">
              <a:buSzPct val="44809"/>
              <a:buFont typeface="Zapf Dingbats"/>
              <a:buChar char="✴"/>
            </a:pPr>
            <a:endParaRPr sz="3200" dirty="0"/>
          </a:p>
        </p:txBody>
      </p:sp>
      <p:pic>
        <p:nvPicPr>
          <p:cNvPr id="163" name="droppedImage.pdf"/>
          <p:cNvPicPr>
            <a:picLocks noChangeAspect="1"/>
          </p:cNvPicPr>
          <p:nvPr/>
        </p:nvPicPr>
        <p:blipFill>
          <a:blip r:embed="rId2">
            <a:extLst/>
          </a:blip>
          <a:stretch>
            <a:fillRect/>
          </a:stretch>
        </p:blipFill>
        <p:spPr>
          <a:xfrm>
            <a:off x="0" y="-3136900"/>
            <a:ext cx="2006600" cy="16916400"/>
          </a:xfrm>
          <a:prstGeom prst="rect">
            <a:avLst/>
          </a:prstGeom>
          <a:ln w="12700">
            <a:miter lim="400000"/>
          </a:ln>
        </p:spPr>
      </p:pic>
      <p:pic>
        <p:nvPicPr>
          <p:cNvPr id="5" name="CYLLF-LOGOgrayscale.jpg"/>
          <p:cNvPicPr>
            <a:picLocks noChangeAspect="1"/>
          </p:cNvPicPr>
          <p:nvPr/>
        </p:nvPicPr>
        <p:blipFill>
          <a:blip r:embed="rId3">
            <a:extLst/>
          </a:blip>
          <a:stretch>
            <a:fillRect/>
          </a:stretch>
        </p:blipFill>
        <p:spPr>
          <a:xfrm>
            <a:off x="8011834" y="8070406"/>
            <a:ext cx="4641966" cy="1302298"/>
          </a:xfrm>
          <a:prstGeom prst="rect">
            <a:avLst/>
          </a:prstGeom>
          <a:ln w="12700">
            <a:miter lim="400000"/>
          </a:ln>
        </p:spPr>
      </p:pic>
    </p:spTree>
    <p:extLst>
      <p:ext uri="{BB962C8B-B14F-4D97-AF65-F5344CB8AC3E}">
        <p14:creationId xmlns:p14="http://schemas.microsoft.com/office/powerpoint/2010/main" val="2647682854"/>
      </p:ext>
    </p:extLst>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xfrm>
            <a:off x="2006600" y="211651"/>
            <a:ext cx="10998200" cy="2092997"/>
          </a:xfrm>
          <a:prstGeom prst="rect">
            <a:avLst/>
          </a:prstGeom>
        </p:spPr>
        <p:txBody>
          <a:bodyPr/>
          <a:lstStyle/>
          <a:p>
            <a:r>
              <a:rPr lang="en-US" sz="7600" dirty="0" smtClean="0"/>
              <a:t>Re-imagining Confirmation</a:t>
            </a:r>
            <a:endParaRPr sz="7600" dirty="0"/>
          </a:p>
        </p:txBody>
      </p:sp>
      <p:sp>
        <p:nvSpPr>
          <p:cNvPr id="162" name="Shape 162"/>
          <p:cNvSpPr>
            <a:spLocks noGrp="1"/>
          </p:cNvSpPr>
          <p:nvPr>
            <p:ph type="body" idx="1"/>
          </p:nvPr>
        </p:nvSpPr>
        <p:spPr>
          <a:xfrm>
            <a:off x="2006600" y="2304648"/>
            <a:ext cx="10998200" cy="5479419"/>
          </a:xfrm>
          <a:prstGeom prst="rect">
            <a:avLst/>
          </a:prstGeom>
        </p:spPr>
        <p:txBody>
          <a:bodyPr anchor="t"/>
          <a:lstStyle/>
          <a:p>
            <a:pPr marL="317500" indent="0" algn="ctr">
              <a:buSzPct val="44809"/>
              <a:buNone/>
            </a:pPr>
            <a:r>
              <a:rPr lang="en-US" sz="4400" dirty="0" smtClean="0"/>
              <a:t>It matters</a:t>
            </a:r>
          </a:p>
          <a:p>
            <a:pPr marL="317500" indent="0" algn="ctr">
              <a:buSzPct val="44809"/>
              <a:buNone/>
            </a:pPr>
            <a:r>
              <a:rPr lang="en-US" sz="4400" dirty="0" smtClean="0"/>
              <a:t>It takes a team</a:t>
            </a:r>
          </a:p>
          <a:p>
            <a:pPr marL="317500" indent="0" algn="ctr">
              <a:buSzPct val="44809"/>
              <a:buNone/>
            </a:pPr>
            <a:r>
              <a:rPr lang="en-US" sz="4400" dirty="0" smtClean="0"/>
              <a:t>Builds intergenerational learning community</a:t>
            </a:r>
          </a:p>
          <a:p>
            <a:pPr marL="317500" indent="0" algn="ctr">
              <a:buSzPct val="44809"/>
              <a:buNone/>
            </a:pPr>
            <a:r>
              <a:rPr lang="en-US" sz="4400" dirty="0" smtClean="0"/>
              <a:t>Claiming the Way of Jesus</a:t>
            </a:r>
          </a:p>
          <a:p>
            <a:pPr marL="317500" indent="0" algn="ctr">
              <a:buSzPct val="44809"/>
              <a:buNone/>
            </a:pPr>
            <a:r>
              <a:rPr lang="en-US" sz="4400" dirty="0" smtClean="0"/>
              <a:t>Practitioners need to talk with </a:t>
            </a:r>
            <a:r>
              <a:rPr lang="en-US" sz="4400" smtClean="0"/>
              <a:t>each other</a:t>
            </a:r>
            <a:endParaRPr lang="en-US" sz="4400" dirty="0" smtClean="0"/>
          </a:p>
          <a:p>
            <a:pPr marL="317500" indent="0" algn="ctr">
              <a:buSzPct val="44809"/>
              <a:buNone/>
            </a:pPr>
            <a:endParaRPr lang="en-US" sz="4400" dirty="0" smtClean="0"/>
          </a:p>
        </p:txBody>
      </p:sp>
      <p:pic>
        <p:nvPicPr>
          <p:cNvPr id="163" name="droppedImage.pdf"/>
          <p:cNvPicPr>
            <a:picLocks noChangeAspect="1"/>
          </p:cNvPicPr>
          <p:nvPr/>
        </p:nvPicPr>
        <p:blipFill>
          <a:blip r:embed="rId2">
            <a:extLst/>
          </a:blip>
          <a:stretch>
            <a:fillRect/>
          </a:stretch>
        </p:blipFill>
        <p:spPr>
          <a:xfrm>
            <a:off x="0" y="-3136900"/>
            <a:ext cx="2006600" cy="16916400"/>
          </a:xfrm>
          <a:prstGeom prst="rect">
            <a:avLst/>
          </a:prstGeom>
          <a:ln w="12700">
            <a:miter lim="400000"/>
          </a:ln>
        </p:spPr>
      </p:pic>
      <p:pic>
        <p:nvPicPr>
          <p:cNvPr id="5" name="CYLLF-LOGOgrayscale.jpg"/>
          <p:cNvPicPr>
            <a:picLocks noChangeAspect="1"/>
          </p:cNvPicPr>
          <p:nvPr/>
        </p:nvPicPr>
        <p:blipFill>
          <a:blip r:embed="rId3">
            <a:extLst/>
          </a:blip>
          <a:stretch>
            <a:fillRect/>
          </a:stretch>
        </p:blipFill>
        <p:spPr>
          <a:xfrm>
            <a:off x="8011834" y="8070406"/>
            <a:ext cx="4641966" cy="1302298"/>
          </a:xfrm>
          <a:prstGeom prst="rect">
            <a:avLst/>
          </a:prstGeom>
          <a:ln w="12700">
            <a:miter lim="400000"/>
          </a:ln>
        </p:spPr>
      </p:pic>
    </p:spTree>
    <p:extLst>
      <p:ext uri="{BB962C8B-B14F-4D97-AF65-F5344CB8AC3E}">
        <p14:creationId xmlns:p14="http://schemas.microsoft.com/office/powerpoint/2010/main" val="1466980633"/>
      </p:ext>
    </p:extLst>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subTitle" sz="quarter" idx="1"/>
          </p:nvPr>
        </p:nvSpPr>
        <p:spPr>
          <a:xfrm>
            <a:off x="2133600" y="6400800"/>
            <a:ext cx="10464800" cy="1917700"/>
          </a:xfrm>
          <a:prstGeom prst="rect">
            <a:avLst/>
          </a:prstGeom>
        </p:spPr>
        <p:txBody>
          <a:bodyPr/>
          <a:lstStyle/>
          <a:p>
            <a:pPr marL="5080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dirty="0">
                <a:hlinkClick r:id="rId2"/>
              </a:rPr>
              <a:t>www.</a:t>
            </a:r>
            <a:r>
              <a:rPr sz="4800" dirty="0">
                <a:latin typeface="Avenir Book"/>
                <a:ea typeface="Avenir Book"/>
                <a:cs typeface="Avenir Book"/>
                <a:sym typeface="Avenir Book"/>
                <a:hlinkClick r:id="rId2"/>
              </a:rPr>
              <a:t>theconfirmationproject</a:t>
            </a:r>
            <a:r>
              <a:rPr dirty="0">
                <a:hlinkClick r:id="rId2"/>
              </a:rPr>
              <a:t>.com</a:t>
            </a:r>
          </a:p>
        </p:txBody>
      </p:sp>
      <p:pic>
        <p:nvPicPr>
          <p:cNvPr id="170" name="CYLLF-LOGOgrayscale.jpg"/>
          <p:cNvPicPr>
            <a:picLocks noChangeAspect="1"/>
          </p:cNvPicPr>
          <p:nvPr/>
        </p:nvPicPr>
        <p:blipFill>
          <a:blip r:embed="rId3">
            <a:extLst/>
          </a:blip>
          <a:stretch>
            <a:fillRect/>
          </a:stretch>
        </p:blipFill>
        <p:spPr>
          <a:xfrm>
            <a:off x="2285999" y="2387600"/>
            <a:ext cx="10160001" cy="2850375"/>
          </a:xfrm>
          <a:prstGeom prst="rect">
            <a:avLst/>
          </a:prstGeom>
          <a:ln w="12700">
            <a:miter lim="400000"/>
          </a:ln>
        </p:spPr>
      </p:pic>
      <p:pic>
        <p:nvPicPr>
          <p:cNvPr id="171" name="droppedImage.pdf"/>
          <p:cNvPicPr>
            <a:picLocks noChangeAspect="1"/>
          </p:cNvPicPr>
          <p:nvPr/>
        </p:nvPicPr>
        <p:blipFill>
          <a:blip r:embed="rId4">
            <a:extLst/>
          </a:blip>
          <a:stretch>
            <a:fillRect/>
          </a:stretch>
        </p:blipFill>
        <p:spPr>
          <a:xfrm>
            <a:off x="0" y="-3136900"/>
            <a:ext cx="2006600" cy="16916400"/>
          </a:xfrm>
          <a:prstGeom prst="rect">
            <a:avLst/>
          </a:prstGeom>
          <a:ln w="12700">
            <a:miter lim="400000"/>
          </a:ln>
        </p:spPr>
      </p:pic>
    </p:spTree>
    <p:extLst>
      <p:ext uri="{BB962C8B-B14F-4D97-AF65-F5344CB8AC3E}">
        <p14:creationId xmlns:p14="http://schemas.microsoft.com/office/powerpoint/2010/main" val="12569671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estioning-perso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330" y="485730"/>
            <a:ext cx="3627082" cy="3627082"/>
          </a:xfrm>
          <a:prstGeom prst="rect">
            <a:avLst/>
          </a:prstGeom>
        </p:spPr>
      </p:pic>
      <p:sp>
        <p:nvSpPr>
          <p:cNvPr id="150" name="Shape 150"/>
          <p:cNvSpPr>
            <a:spLocks noGrp="1"/>
          </p:cNvSpPr>
          <p:nvPr>
            <p:ph type="title"/>
          </p:nvPr>
        </p:nvSpPr>
        <p:spPr>
          <a:xfrm>
            <a:off x="4663950" y="992953"/>
            <a:ext cx="8173456" cy="2438400"/>
          </a:xfrm>
          <a:prstGeom prst="rect">
            <a:avLst/>
          </a:prstGeom>
        </p:spPr>
        <p:txBody>
          <a:bodyPr/>
          <a:lstStyle/>
          <a:p>
            <a:r>
              <a:rPr dirty="0"/>
              <a:t>Research </a:t>
            </a:r>
            <a:r>
              <a:rPr lang="en-US" dirty="0" smtClean="0"/>
              <a:t>Question</a:t>
            </a:r>
            <a:endParaRPr dirty="0"/>
          </a:p>
        </p:txBody>
      </p:sp>
      <p:pic>
        <p:nvPicPr>
          <p:cNvPr id="152" name="droppedImage.pdf"/>
          <p:cNvPicPr>
            <a:picLocks noChangeAspect="1"/>
          </p:cNvPicPr>
          <p:nvPr/>
        </p:nvPicPr>
        <p:blipFill>
          <a:blip r:embed="rId3">
            <a:extLst/>
          </a:blip>
          <a:stretch>
            <a:fillRect/>
          </a:stretch>
        </p:blipFill>
        <p:spPr>
          <a:xfrm>
            <a:off x="0" y="-3136900"/>
            <a:ext cx="2006600" cy="16916400"/>
          </a:xfrm>
          <a:prstGeom prst="rect">
            <a:avLst/>
          </a:prstGeom>
          <a:ln w="12700">
            <a:miter lim="400000"/>
          </a:ln>
        </p:spPr>
      </p:pic>
      <p:pic>
        <p:nvPicPr>
          <p:cNvPr id="6" name="CYLLF-LOGOgrayscale.jpg"/>
          <p:cNvPicPr>
            <a:picLocks noChangeAspect="1"/>
          </p:cNvPicPr>
          <p:nvPr/>
        </p:nvPicPr>
        <p:blipFill>
          <a:blip r:embed="rId4">
            <a:extLst/>
          </a:blip>
          <a:stretch>
            <a:fillRect/>
          </a:stretch>
        </p:blipFill>
        <p:spPr>
          <a:xfrm>
            <a:off x="8011834" y="8070406"/>
            <a:ext cx="4641966" cy="1302298"/>
          </a:xfrm>
          <a:prstGeom prst="rect">
            <a:avLst/>
          </a:prstGeom>
          <a:ln w="12700">
            <a:miter lim="400000"/>
          </a:ln>
        </p:spPr>
      </p:pic>
      <p:sp>
        <p:nvSpPr>
          <p:cNvPr id="2" name="TextBox 1"/>
          <p:cNvSpPr txBox="1"/>
          <p:nvPr/>
        </p:nvSpPr>
        <p:spPr>
          <a:xfrm>
            <a:off x="2424330" y="3925993"/>
            <a:ext cx="10043653" cy="3426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spcBef>
                <a:spcPts val="1200"/>
              </a:spcBef>
              <a:buSzPct val="44809"/>
            </a:pPr>
            <a:r>
              <a:rPr lang="en-US" sz="5400" dirty="0" smtClean="0"/>
              <a:t>What </a:t>
            </a:r>
            <a:r>
              <a:rPr lang="en-US" sz="5400" dirty="0"/>
              <a:t>is the state of confirmation and equivalent practices within  </a:t>
            </a:r>
            <a:r>
              <a:rPr lang="en-US" sz="5400" dirty="0" smtClean="0"/>
              <a:t>five </a:t>
            </a:r>
            <a:r>
              <a:rPr lang="en-US" sz="5400" dirty="0"/>
              <a:t>denominations that practice infant baptism?</a:t>
            </a:r>
          </a:p>
        </p:txBody>
      </p:sp>
    </p:spTree>
    <p:extLst>
      <p:ext uri="{BB962C8B-B14F-4D97-AF65-F5344CB8AC3E}">
        <p14:creationId xmlns:p14="http://schemas.microsoft.com/office/powerpoint/2010/main" val="1660215361"/>
      </p:ext>
    </p:extLst>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egos-Pic-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420" y="623486"/>
            <a:ext cx="5348414" cy="3008483"/>
          </a:xfrm>
          <a:prstGeom prst="rect">
            <a:avLst/>
          </a:prstGeom>
        </p:spPr>
      </p:pic>
      <p:sp>
        <p:nvSpPr>
          <p:cNvPr id="150" name="Shape 150"/>
          <p:cNvSpPr>
            <a:spLocks noGrp="1"/>
          </p:cNvSpPr>
          <p:nvPr>
            <p:ph type="title"/>
          </p:nvPr>
        </p:nvSpPr>
        <p:spPr>
          <a:xfrm>
            <a:off x="7033904" y="1001261"/>
            <a:ext cx="5970896" cy="2438400"/>
          </a:xfrm>
          <a:prstGeom prst="rect">
            <a:avLst/>
          </a:prstGeom>
        </p:spPr>
        <p:txBody>
          <a:bodyPr/>
          <a:lstStyle/>
          <a:p>
            <a:r>
              <a:rPr dirty="0"/>
              <a:t>Research Design</a:t>
            </a:r>
          </a:p>
        </p:txBody>
      </p:sp>
      <p:sp>
        <p:nvSpPr>
          <p:cNvPr id="151" name="Shape 151"/>
          <p:cNvSpPr>
            <a:spLocks noGrp="1"/>
          </p:cNvSpPr>
          <p:nvPr>
            <p:ph type="body" idx="1"/>
          </p:nvPr>
        </p:nvSpPr>
        <p:spPr>
          <a:xfrm>
            <a:off x="2189000" y="3966093"/>
            <a:ext cx="10464800" cy="3769828"/>
          </a:xfrm>
          <a:prstGeom prst="rect">
            <a:avLst/>
          </a:prstGeom>
        </p:spPr>
        <p:txBody>
          <a:bodyPr/>
          <a:lstStyle/>
          <a:p>
            <a:pPr marL="317500" indent="0">
              <a:spcBef>
                <a:spcPts val="1200"/>
              </a:spcBef>
              <a:buSzPct val="44809"/>
              <a:buNone/>
            </a:pPr>
            <a:r>
              <a:rPr sz="4000" dirty="0" smtClean="0"/>
              <a:t>Mixed Methods</a:t>
            </a:r>
            <a:r>
              <a:rPr lang="en-US" sz="4000" dirty="0" smtClean="0"/>
              <a:t>:</a:t>
            </a:r>
            <a:endParaRPr sz="4000" dirty="0"/>
          </a:p>
          <a:p>
            <a:pPr marL="762000" lvl="1" indent="0">
              <a:spcBef>
                <a:spcPts val="1200"/>
              </a:spcBef>
              <a:buSzPct val="44809"/>
              <a:buNone/>
            </a:pPr>
            <a:r>
              <a:rPr b="1" dirty="0"/>
              <a:t>Quantitative: Survey</a:t>
            </a:r>
          </a:p>
          <a:p>
            <a:pPr lvl="2">
              <a:spcBef>
                <a:spcPts val="1200"/>
              </a:spcBef>
              <a:buSzPct val="44809"/>
              <a:buFont typeface="Zapf Dingbats"/>
              <a:buChar char="✴"/>
            </a:pPr>
            <a:r>
              <a:rPr sz="3600" dirty="0"/>
              <a:t>Population Sample</a:t>
            </a:r>
          </a:p>
          <a:p>
            <a:pPr lvl="2">
              <a:spcBef>
                <a:spcPts val="1200"/>
              </a:spcBef>
              <a:buSzPct val="44809"/>
              <a:buFont typeface="Zapf Dingbats"/>
              <a:buChar char="✴"/>
            </a:pPr>
            <a:r>
              <a:rPr sz="3600" dirty="0"/>
              <a:t>Email, </a:t>
            </a:r>
            <a:r>
              <a:rPr sz="3600" dirty="0" smtClean="0"/>
              <a:t>Online</a:t>
            </a:r>
            <a:endParaRPr lang="en-US" dirty="0" smtClean="0"/>
          </a:p>
          <a:p>
            <a:pPr lvl="1">
              <a:spcBef>
                <a:spcPts val="1200"/>
              </a:spcBef>
              <a:buSzPct val="44809"/>
              <a:buFont typeface="Zapf Dingbats"/>
              <a:buChar char="✴"/>
            </a:pPr>
            <a:endParaRPr lang="en-US" dirty="0"/>
          </a:p>
          <a:p>
            <a:pPr marL="762000" lvl="1" indent="0">
              <a:spcBef>
                <a:spcPts val="1200"/>
              </a:spcBef>
              <a:buSzPct val="44809"/>
              <a:buNone/>
            </a:pPr>
            <a:r>
              <a:rPr b="1" dirty="0" smtClean="0"/>
              <a:t>Qualitative</a:t>
            </a:r>
            <a:r>
              <a:rPr b="1" dirty="0"/>
              <a:t>: Portraiture</a:t>
            </a:r>
          </a:p>
          <a:p>
            <a:pPr lvl="2">
              <a:spcBef>
                <a:spcPts val="1200"/>
              </a:spcBef>
              <a:buSzPct val="44809"/>
              <a:buFont typeface="Zapf Dingbats"/>
              <a:buChar char="✴"/>
            </a:pPr>
            <a:r>
              <a:rPr sz="3600" dirty="0"/>
              <a:t>Site visits: 20 congregations and 5 camps</a:t>
            </a:r>
          </a:p>
        </p:txBody>
      </p:sp>
      <p:pic>
        <p:nvPicPr>
          <p:cNvPr id="152" name="droppedImage.pdf"/>
          <p:cNvPicPr>
            <a:picLocks noChangeAspect="1"/>
          </p:cNvPicPr>
          <p:nvPr/>
        </p:nvPicPr>
        <p:blipFill>
          <a:blip r:embed="rId4">
            <a:extLst/>
          </a:blip>
          <a:stretch>
            <a:fillRect/>
          </a:stretch>
        </p:blipFill>
        <p:spPr>
          <a:xfrm>
            <a:off x="0" y="-3136900"/>
            <a:ext cx="2006600" cy="16916400"/>
          </a:xfrm>
          <a:prstGeom prst="rect">
            <a:avLst/>
          </a:prstGeom>
          <a:ln w="12700">
            <a:miter lim="400000"/>
          </a:ln>
        </p:spPr>
      </p:pic>
      <p:pic>
        <p:nvPicPr>
          <p:cNvPr id="6" name="CYLLF-LOGOgrayscale.jpg"/>
          <p:cNvPicPr>
            <a:picLocks noChangeAspect="1"/>
          </p:cNvPicPr>
          <p:nvPr/>
        </p:nvPicPr>
        <p:blipFill>
          <a:blip r:embed="rId5">
            <a:extLst/>
          </a:blip>
          <a:stretch>
            <a:fillRect/>
          </a:stretch>
        </p:blipFill>
        <p:spPr>
          <a:xfrm>
            <a:off x="8011834" y="8070406"/>
            <a:ext cx="4641966" cy="1302298"/>
          </a:xfrm>
          <a:prstGeom prst="rect">
            <a:avLst/>
          </a:prstGeom>
          <a:ln w="12700">
            <a:miter lim="400000"/>
          </a:ln>
        </p:spPr>
      </p:pic>
      <p:sp>
        <p:nvSpPr>
          <p:cNvPr id="8" name="Down Arrow 7"/>
          <p:cNvSpPr/>
          <p:nvPr/>
        </p:nvSpPr>
        <p:spPr>
          <a:xfrm rot="1965912">
            <a:off x="11359383" y="4088067"/>
            <a:ext cx="822960" cy="1266056"/>
          </a:xfrm>
          <a:prstGeom prst="downArrow">
            <a:avLst/>
          </a:prstGeom>
          <a:blipFill rotWithShape="1">
            <a:blip r:embed="rId6"/>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a:lstStyle/>
          <a:p>
            <a:endParaRPr lang="en-US"/>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xfrm>
            <a:off x="2006600" y="1"/>
            <a:ext cx="10830806" cy="2492782"/>
          </a:xfrm>
          <a:prstGeom prst="rect">
            <a:avLst/>
          </a:prstGeom>
        </p:spPr>
        <p:txBody>
          <a:bodyPr/>
          <a:lstStyle/>
          <a:p>
            <a:r>
              <a:rPr lang="en-US" dirty="0" smtClean="0"/>
              <a:t>Themes</a:t>
            </a:r>
            <a:endParaRPr dirty="0"/>
          </a:p>
        </p:txBody>
      </p:sp>
      <p:pic>
        <p:nvPicPr>
          <p:cNvPr id="152" name="droppedImage.pdf"/>
          <p:cNvPicPr>
            <a:picLocks noChangeAspect="1"/>
          </p:cNvPicPr>
          <p:nvPr/>
        </p:nvPicPr>
        <p:blipFill>
          <a:blip r:embed="rId2">
            <a:extLst/>
          </a:blip>
          <a:stretch>
            <a:fillRect/>
          </a:stretch>
        </p:blipFill>
        <p:spPr>
          <a:xfrm>
            <a:off x="0" y="-3136900"/>
            <a:ext cx="2006600" cy="16916400"/>
          </a:xfrm>
          <a:prstGeom prst="rect">
            <a:avLst/>
          </a:prstGeom>
          <a:ln w="12700">
            <a:miter lim="400000"/>
          </a:ln>
        </p:spPr>
      </p:pic>
      <p:pic>
        <p:nvPicPr>
          <p:cNvPr id="6" name="CYLLF-LOGOgrayscale.jpg"/>
          <p:cNvPicPr>
            <a:picLocks noChangeAspect="1"/>
          </p:cNvPicPr>
          <p:nvPr/>
        </p:nvPicPr>
        <p:blipFill>
          <a:blip r:embed="rId3">
            <a:extLst/>
          </a:blip>
          <a:stretch>
            <a:fillRect/>
          </a:stretch>
        </p:blipFill>
        <p:spPr>
          <a:xfrm>
            <a:off x="8011834" y="8070406"/>
            <a:ext cx="4641966" cy="1302298"/>
          </a:xfrm>
          <a:prstGeom prst="rect">
            <a:avLst/>
          </a:prstGeom>
          <a:ln w="12700">
            <a:miter lim="400000"/>
          </a:ln>
        </p:spPr>
      </p:pic>
      <p:sp>
        <p:nvSpPr>
          <p:cNvPr id="4" name="TextBox 3"/>
          <p:cNvSpPr txBox="1"/>
          <p:nvPr/>
        </p:nvSpPr>
        <p:spPr>
          <a:xfrm>
            <a:off x="2610367" y="2650331"/>
            <a:ext cx="9759480" cy="48115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Arial"/>
              <a:buChar char="•"/>
              <a:tabLst/>
            </a:pPr>
            <a:r>
              <a:rPr kumimoji="0" lang="en-US" sz="4400" b="0" i="0" u="none" strike="noStrike" cap="none" spc="0" normalizeH="0" baseline="0" dirty="0" smtClean="0">
                <a:ln>
                  <a:noFill/>
                </a:ln>
                <a:solidFill>
                  <a:srgbClr val="000000"/>
                </a:solidFill>
                <a:effectLst/>
                <a:uFillTx/>
                <a:sym typeface="Gill Sans"/>
              </a:rPr>
              <a:t>Resilient</a:t>
            </a:r>
          </a:p>
          <a:p>
            <a:pPr marL="571500" marR="0" indent="-571500" algn="l" defTabSz="584200" rtl="0" fontAlgn="auto" latinLnBrk="0" hangingPunct="0">
              <a:lnSpc>
                <a:spcPct val="100000"/>
              </a:lnSpc>
              <a:spcBef>
                <a:spcPts val="0"/>
              </a:spcBef>
              <a:spcAft>
                <a:spcPts val="0"/>
              </a:spcAft>
              <a:buClrTx/>
              <a:buSzTx/>
              <a:buFont typeface="Arial"/>
              <a:buChar char="•"/>
              <a:tabLst/>
            </a:pPr>
            <a:r>
              <a:rPr lang="en-US" sz="4400" dirty="0" smtClean="0"/>
              <a:t>Contextual and owned by congregation</a:t>
            </a:r>
          </a:p>
          <a:p>
            <a:pPr marL="571500" marR="0" indent="-571500" algn="l" defTabSz="584200" rtl="0" fontAlgn="auto" latinLnBrk="0" hangingPunct="0">
              <a:lnSpc>
                <a:spcPct val="100000"/>
              </a:lnSpc>
              <a:spcBef>
                <a:spcPts val="0"/>
              </a:spcBef>
              <a:spcAft>
                <a:spcPts val="0"/>
              </a:spcAft>
              <a:buClrTx/>
              <a:buSzTx/>
              <a:buFont typeface="Arial"/>
              <a:buChar char="•"/>
              <a:tabLst/>
            </a:pPr>
            <a:r>
              <a:rPr lang="en-US" sz="4400" dirty="0" smtClean="0"/>
              <a:t>Adaptive and responsive</a:t>
            </a:r>
          </a:p>
          <a:p>
            <a:pPr marL="571500" marR="0" indent="-571500" algn="l" defTabSz="584200" rtl="0" fontAlgn="auto" latinLnBrk="0" hangingPunct="0">
              <a:lnSpc>
                <a:spcPct val="100000"/>
              </a:lnSpc>
              <a:spcBef>
                <a:spcPts val="0"/>
              </a:spcBef>
              <a:spcAft>
                <a:spcPts val="0"/>
              </a:spcAft>
              <a:buClrTx/>
              <a:buSzTx/>
              <a:buFont typeface="Arial"/>
              <a:buChar char="•"/>
              <a:tabLst/>
            </a:pPr>
            <a:r>
              <a:rPr lang="en-US" sz="4400" dirty="0" smtClean="0"/>
              <a:t>Committed leadership and resources</a:t>
            </a:r>
          </a:p>
          <a:p>
            <a:pPr marL="571500" marR="0" indent="-571500" algn="l" defTabSz="584200" rtl="0" fontAlgn="auto" latinLnBrk="0" hangingPunct="0">
              <a:lnSpc>
                <a:spcPct val="100000"/>
              </a:lnSpc>
              <a:spcBef>
                <a:spcPts val="0"/>
              </a:spcBef>
              <a:spcAft>
                <a:spcPts val="0"/>
              </a:spcAft>
              <a:buClrTx/>
              <a:buSzTx/>
              <a:buFont typeface="Arial"/>
              <a:buChar char="•"/>
              <a:tabLst/>
            </a:pPr>
            <a:r>
              <a:rPr lang="en-US" sz="4400" dirty="0" smtClean="0"/>
              <a:t>High parental investment</a:t>
            </a:r>
          </a:p>
          <a:p>
            <a:pPr marL="571500" marR="0" indent="-571500" algn="l" defTabSz="584200" rtl="0" fontAlgn="auto" latinLnBrk="0" hangingPunct="0">
              <a:lnSpc>
                <a:spcPct val="100000"/>
              </a:lnSpc>
              <a:spcBef>
                <a:spcPts val="0"/>
              </a:spcBef>
              <a:spcAft>
                <a:spcPts val="0"/>
              </a:spcAft>
              <a:buClrTx/>
              <a:buSzTx/>
              <a:buFont typeface="Arial"/>
              <a:buChar char="•"/>
              <a:tabLst/>
            </a:pPr>
            <a:r>
              <a:rPr lang="en-US" sz="4400" dirty="0" smtClean="0"/>
              <a:t>Bridge, not graduation</a:t>
            </a:r>
          </a:p>
          <a:p>
            <a:pPr marL="571500" marR="0" indent="-571500" algn="l" defTabSz="584200" rtl="0" fontAlgn="auto" latinLnBrk="0" hangingPunct="0">
              <a:lnSpc>
                <a:spcPct val="100000"/>
              </a:lnSpc>
              <a:spcBef>
                <a:spcPts val="0"/>
              </a:spcBef>
              <a:spcAft>
                <a:spcPts val="0"/>
              </a:spcAft>
              <a:buClrTx/>
              <a:buSzTx/>
              <a:buFont typeface="Arial"/>
              <a:buChar char="•"/>
              <a:tabLst/>
            </a:pPr>
            <a:endParaRPr kumimoji="0" lang="en-US" sz="4200" b="0" i="0" u="none" strike="noStrike" cap="none" spc="0" normalizeH="0" baseline="0" dirty="0">
              <a:ln>
                <a:noFill/>
              </a:ln>
              <a:solidFill>
                <a:srgbClr val="000000"/>
              </a:solidFill>
              <a:effectLst/>
              <a:uFillTx/>
              <a:latin typeface="+mn-lt"/>
              <a:ea typeface="+mn-ea"/>
              <a:cs typeface="+mn-cs"/>
              <a:sym typeface="Gill Sans"/>
            </a:endParaRPr>
          </a:p>
        </p:txBody>
      </p:sp>
    </p:spTree>
    <p:extLst>
      <p:ext uri="{BB962C8B-B14F-4D97-AF65-F5344CB8AC3E}">
        <p14:creationId xmlns:p14="http://schemas.microsoft.com/office/powerpoint/2010/main" val="151079982"/>
      </p:ext>
    </p:extLst>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xfrm>
            <a:off x="2006600" y="0"/>
            <a:ext cx="10998200" cy="2328165"/>
          </a:xfrm>
          <a:prstGeom prst="rect">
            <a:avLst/>
          </a:prstGeom>
        </p:spPr>
        <p:txBody>
          <a:bodyPr/>
          <a:lstStyle/>
          <a:p>
            <a:r>
              <a:rPr lang="en-US" dirty="0" smtClean="0"/>
              <a:t>Practices</a:t>
            </a:r>
            <a:endParaRPr dirty="0"/>
          </a:p>
        </p:txBody>
      </p:sp>
      <p:pic>
        <p:nvPicPr>
          <p:cNvPr id="152" name="droppedImage.pdf"/>
          <p:cNvPicPr>
            <a:picLocks noChangeAspect="1"/>
          </p:cNvPicPr>
          <p:nvPr/>
        </p:nvPicPr>
        <p:blipFill>
          <a:blip r:embed="rId3">
            <a:extLst/>
          </a:blip>
          <a:stretch>
            <a:fillRect/>
          </a:stretch>
        </p:blipFill>
        <p:spPr>
          <a:xfrm>
            <a:off x="0" y="-3136900"/>
            <a:ext cx="2006600" cy="16916400"/>
          </a:xfrm>
          <a:prstGeom prst="rect">
            <a:avLst/>
          </a:prstGeom>
          <a:ln w="12700">
            <a:miter lim="400000"/>
          </a:ln>
        </p:spPr>
      </p:pic>
      <p:pic>
        <p:nvPicPr>
          <p:cNvPr id="6" name="CYLLF-LOGOgrayscale.jpg"/>
          <p:cNvPicPr>
            <a:picLocks noChangeAspect="1"/>
          </p:cNvPicPr>
          <p:nvPr/>
        </p:nvPicPr>
        <p:blipFill>
          <a:blip r:embed="rId4">
            <a:extLst/>
          </a:blip>
          <a:stretch>
            <a:fillRect/>
          </a:stretch>
        </p:blipFill>
        <p:spPr>
          <a:xfrm>
            <a:off x="8011834" y="8070406"/>
            <a:ext cx="4641966" cy="1302298"/>
          </a:xfrm>
          <a:prstGeom prst="rect">
            <a:avLst/>
          </a:prstGeom>
          <a:ln w="12700">
            <a:miter lim="400000"/>
          </a:ln>
        </p:spPr>
      </p:pic>
      <p:sp>
        <p:nvSpPr>
          <p:cNvPr id="4" name="TextBox 3"/>
          <p:cNvSpPr txBox="1"/>
          <p:nvPr/>
        </p:nvSpPr>
        <p:spPr>
          <a:xfrm>
            <a:off x="2586850" y="2622253"/>
            <a:ext cx="9877063" cy="34881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Arial"/>
              <a:buChar char="•"/>
              <a:tabLst/>
            </a:pPr>
            <a:r>
              <a:rPr kumimoji="0" lang="en-US" sz="4400" b="0" i="0" u="none" strike="noStrike" cap="none" spc="0" normalizeH="0" baseline="0" dirty="0" smtClean="0">
                <a:ln>
                  <a:noFill/>
                </a:ln>
                <a:solidFill>
                  <a:srgbClr val="000000"/>
                </a:solidFill>
                <a:effectLst/>
                <a:uFillTx/>
                <a:sym typeface="Gill Sans"/>
              </a:rPr>
              <a:t>Building</a:t>
            </a:r>
            <a:r>
              <a:rPr lang="en-US" sz="4400" dirty="0" smtClean="0"/>
              <a:t> on</a:t>
            </a:r>
            <a:r>
              <a:rPr kumimoji="0" lang="en-US" sz="4400" b="0" i="0" u="none" strike="noStrike" cap="none" spc="0" normalizeH="0" dirty="0" smtClean="0">
                <a:ln>
                  <a:noFill/>
                </a:ln>
                <a:solidFill>
                  <a:srgbClr val="000000"/>
                </a:solidFill>
                <a:effectLst/>
                <a:uFillTx/>
                <a:sym typeface="Gill Sans"/>
              </a:rPr>
              <a:t> congregation’s strengths</a:t>
            </a:r>
          </a:p>
          <a:p>
            <a:pPr marL="571500" indent="-571500" algn="l">
              <a:buFont typeface="Arial"/>
              <a:buChar char="•"/>
            </a:pPr>
            <a:r>
              <a:rPr lang="en-US" sz="4400" dirty="0"/>
              <a:t>Tending relationships</a:t>
            </a:r>
          </a:p>
          <a:p>
            <a:pPr marL="571500" marR="0" indent="-571500" algn="l" defTabSz="584200" rtl="0" fontAlgn="auto" latinLnBrk="0" hangingPunct="0">
              <a:lnSpc>
                <a:spcPct val="100000"/>
              </a:lnSpc>
              <a:spcBef>
                <a:spcPts val="0"/>
              </a:spcBef>
              <a:spcAft>
                <a:spcPts val="0"/>
              </a:spcAft>
              <a:buClrTx/>
              <a:buSzTx/>
              <a:buFont typeface="Arial"/>
              <a:buChar char="•"/>
              <a:tabLst/>
            </a:pPr>
            <a:r>
              <a:rPr kumimoji="0" lang="en-US" sz="4400" b="0" i="0" u="none" strike="noStrike" cap="none" spc="0" normalizeH="0" baseline="0" dirty="0" smtClean="0">
                <a:ln>
                  <a:noFill/>
                </a:ln>
                <a:solidFill>
                  <a:srgbClr val="000000"/>
                </a:solidFill>
                <a:effectLst/>
                <a:uFillTx/>
                <a:sym typeface="Gill Sans"/>
              </a:rPr>
              <a:t>Mentoring</a:t>
            </a:r>
          </a:p>
          <a:p>
            <a:pPr marL="571500" marR="0" indent="-571500" algn="l" defTabSz="584200" rtl="0" fontAlgn="auto" latinLnBrk="0" hangingPunct="0">
              <a:lnSpc>
                <a:spcPct val="100000"/>
              </a:lnSpc>
              <a:spcBef>
                <a:spcPts val="0"/>
              </a:spcBef>
              <a:spcAft>
                <a:spcPts val="0"/>
              </a:spcAft>
              <a:buClrTx/>
              <a:buSzTx/>
              <a:buFont typeface="Arial"/>
              <a:buChar char="•"/>
              <a:tabLst/>
            </a:pPr>
            <a:r>
              <a:rPr kumimoji="0" lang="en-US" sz="4400" b="0" i="0" u="none" strike="noStrike" cap="none" spc="0" normalizeH="0" baseline="0" dirty="0" smtClean="0">
                <a:ln>
                  <a:noFill/>
                </a:ln>
                <a:solidFill>
                  <a:srgbClr val="000000"/>
                </a:solidFill>
                <a:effectLst/>
                <a:uFillTx/>
                <a:sym typeface="Gill Sans"/>
              </a:rPr>
              <a:t>Exploring beliefs</a:t>
            </a:r>
          </a:p>
          <a:p>
            <a:pPr marL="571500" marR="0" indent="-571500" algn="l" defTabSz="584200" rtl="0" fontAlgn="auto" latinLnBrk="0" hangingPunct="0">
              <a:lnSpc>
                <a:spcPct val="100000"/>
              </a:lnSpc>
              <a:spcBef>
                <a:spcPts val="0"/>
              </a:spcBef>
              <a:spcAft>
                <a:spcPts val="0"/>
              </a:spcAft>
              <a:buClrTx/>
              <a:buSzTx/>
              <a:buFont typeface="Arial"/>
              <a:buChar char="•"/>
              <a:tabLst/>
            </a:pPr>
            <a:r>
              <a:rPr kumimoji="0" lang="en-US" sz="4400" b="0" i="0" u="none" strike="noStrike" cap="none" spc="0" normalizeH="0" baseline="0" dirty="0" smtClean="0">
                <a:ln>
                  <a:noFill/>
                </a:ln>
                <a:solidFill>
                  <a:srgbClr val="000000"/>
                </a:solidFill>
                <a:effectLst/>
                <a:uFillTx/>
                <a:sym typeface="Gill Sans"/>
              </a:rPr>
              <a:t>Making public affirmation of faith</a:t>
            </a:r>
            <a:endParaRPr kumimoji="0" lang="en-US" sz="4400" b="0" i="0" u="none" strike="noStrike" cap="none" spc="0" normalizeH="0" baseline="0" dirty="0">
              <a:ln>
                <a:noFill/>
              </a:ln>
              <a:solidFill>
                <a:srgbClr val="000000"/>
              </a:solidFill>
              <a:effectLst/>
              <a:uFillTx/>
              <a:sym typeface="Gill Sans"/>
            </a:endParaRPr>
          </a:p>
        </p:txBody>
      </p:sp>
    </p:spTree>
    <p:extLst>
      <p:ext uri="{BB962C8B-B14F-4D97-AF65-F5344CB8AC3E}">
        <p14:creationId xmlns:p14="http://schemas.microsoft.com/office/powerpoint/2010/main" val="151079982"/>
      </p:ext>
    </p:extLst>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xfrm>
            <a:off x="2006600" y="0"/>
            <a:ext cx="10998200" cy="2633884"/>
          </a:xfrm>
          <a:prstGeom prst="rect">
            <a:avLst/>
          </a:prstGeom>
        </p:spPr>
        <p:txBody>
          <a:bodyPr/>
          <a:lstStyle/>
          <a:p>
            <a:r>
              <a:rPr lang="en-US" dirty="0" smtClean="0"/>
              <a:t>Three Hopeful Shifts</a:t>
            </a:r>
            <a:endParaRPr dirty="0"/>
          </a:p>
        </p:txBody>
      </p:sp>
      <p:sp>
        <p:nvSpPr>
          <p:cNvPr id="162" name="Shape 162"/>
          <p:cNvSpPr>
            <a:spLocks noGrp="1"/>
          </p:cNvSpPr>
          <p:nvPr>
            <p:ph type="body" idx="1"/>
          </p:nvPr>
        </p:nvSpPr>
        <p:spPr>
          <a:xfrm>
            <a:off x="1496330" y="2869053"/>
            <a:ext cx="10944066" cy="4497386"/>
          </a:xfrm>
          <a:prstGeom prst="rect">
            <a:avLst/>
          </a:prstGeom>
        </p:spPr>
        <p:txBody>
          <a:bodyPr anchor="t"/>
          <a:lstStyle/>
          <a:p>
            <a:pPr algn="r">
              <a:buSzPct val="44809"/>
              <a:buFont typeface="Zapf Dingbats"/>
              <a:buChar char="✴"/>
            </a:pPr>
            <a:r>
              <a:rPr lang="en-US" sz="5400" dirty="0" smtClean="0"/>
              <a:t>Purpose</a:t>
            </a:r>
            <a:endParaRPr sz="5400" dirty="0"/>
          </a:p>
          <a:p>
            <a:pPr algn="r">
              <a:buSzPct val="44809"/>
              <a:buFont typeface="Zapf Dingbats"/>
              <a:buChar char="✴"/>
            </a:pPr>
            <a:r>
              <a:rPr lang="en-US" sz="5400" dirty="0" smtClean="0"/>
              <a:t>Pedagogy</a:t>
            </a:r>
            <a:endParaRPr sz="5400" dirty="0"/>
          </a:p>
          <a:p>
            <a:pPr algn="r">
              <a:buSzPct val="44809"/>
              <a:buFont typeface="Zapf Dingbats"/>
              <a:buChar char="✴"/>
            </a:pPr>
            <a:r>
              <a:rPr lang="en-US" sz="5400" dirty="0" smtClean="0"/>
              <a:t>Context</a:t>
            </a:r>
            <a:endParaRPr sz="5400" dirty="0"/>
          </a:p>
        </p:txBody>
      </p:sp>
      <p:pic>
        <p:nvPicPr>
          <p:cNvPr id="163" name="droppedImage.pdf"/>
          <p:cNvPicPr>
            <a:picLocks noChangeAspect="1"/>
          </p:cNvPicPr>
          <p:nvPr/>
        </p:nvPicPr>
        <p:blipFill>
          <a:blip r:embed="rId3">
            <a:extLst/>
          </a:blip>
          <a:stretch>
            <a:fillRect/>
          </a:stretch>
        </p:blipFill>
        <p:spPr>
          <a:xfrm>
            <a:off x="0" y="-3136900"/>
            <a:ext cx="2006600" cy="16916400"/>
          </a:xfrm>
          <a:prstGeom prst="rect">
            <a:avLst/>
          </a:prstGeom>
          <a:ln w="12700">
            <a:miter lim="400000"/>
          </a:ln>
        </p:spPr>
      </p:pic>
      <p:pic>
        <p:nvPicPr>
          <p:cNvPr id="5" name="CYLLF-LOGOgrayscale.jpg"/>
          <p:cNvPicPr>
            <a:picLocks noChangeAspect="1"/>
          </p:cNvPicPr>
          <p:nvPr/>
        </p:nvPicPr>
        <p:blipFill>
          <a:blip r:embed="rId4">
            <a:extLst/>
          </a:blip>
          <a:stretch>
            <a:fillRect/>
          </a:stretch>
        </p:blipFill>
        <p:spPr>
          <a:xfrm>
            <a:off x="8011834" y="8070406"/>
            <a:ext cx="4641966" cy="1302298"/>
          </a:xfrm>
          <a:prstGeom prst="rect">
            <a:avLst/>
          </a:prstGeom>
          <a:ln w="12700">
            <a:miter lim="400000"/>
          </a:ln>
        </p:spPr>
      </p:pic>
      <p:pic>
        <p:nvPicPr>
          <p:cNvPr id="6" name="Picture 5" descr="74426_147_m5-2_o_lg.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0043" y="2869053"/>
            <a:ext cx="5487654" cy="3928174"/>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title"/>
          </p:nvPr>
        </p:nvSpPr>
        <p:spPr>
          <a:xfrm>
            <a:off x="2470508" y="53096"/>
            <a:ext cx="4429724" cy="2438400"/>
          </a:xfrm>
          <a:prstGeom prst="rect">
            <a:avLst/>
          </a:prstGeom>
        </p:spPr>
        <p:txBody>
          <a:bodyPr/>
          <a:lstStyle/>
          <a:p>
            <a:r>
              <a:rPr lang="en-US" dirty="0" smtClean="0"/>
              <a:t>Purpose</a:t>
            </a:r>
            <a:endParaRPr dirty="0"/>
          </a:p>
        </p:txBody>
      </p:sp>
      <p:sp>
        <p:nvSpPr>
          <p:cNvPr id="166" name="Shape 166"/>
          <p:cNvSpPr>
            <a:spLocks noGrp="1"/>
          </p:cNvSpPr>
          <p:nvPr>
            <p:ph type="body" idx="1"/>
          </p:nvPr>
        </p:nvSpPr>
        <p:spPr>
          <a:xfrm>
            <a:off x="6900232" y="1939754"/>
            <a:ext cx="5753568" cy="7067189"/>
          </a:xfrm>
          <a:prstGeom prst="rect">
            <a:avLst/>
          </a:prstGeom>
        </p:spPr>
        <p:txBody>
          <a:bodyPr anchor="t"/>
          <a:lstStyle/>
          <a:p>
            <a:pPr marL="317500" indent="0" algn="ctr">
              <a:buSzPct val="44809"/>
              <a:buNone/>
            </a:pPr>
            <a:r>
              <a:rPr lang="en-US" sz="3600" i="1" dirty="0" smtClean="0"/>
              <a:t>Engagement first,         doctrine second.</a:t>
            </a:r>
            <a:endParaRPr lang="en-US" sz="3600" dirty="0" smtClean="0"/>
          </a:p>
          <a:p>
            <a:pPr>
              <a:buSzPct val="44809"/>
              <a:buFont typeface="Zapf Dingbats"/>
              <a:buChar char="✴"/>
            </a:pPr>
            <a:r>
              <a:rPr lang="en-US" sz="3200" b="1" i="1" dirty="0"/>
              <a:t>S</a:t>
            </a:r>
            <a:r>
              <a:rPr lang="en-US" sz="3200" b="1" i="1" dirty="0" smtClean="0"/>
              <a:t>hift</a:t>
            </a:r>
            <a:r>
              <a:rPr lang="en-US" sz="3200" dirty="0" smtClean="0"/>
              <a:t> from focus on rite to focus on </a:t>
            </a:r>
            <a:r>
              <a:rPr lang="en-US" sz="3200" b="1" dirty="0" smtClean="0"/>
              <a:t>youth engagement</a:t>
            </a:r>
          </a:p>
          <a:p>
            <a:pPr>
              <a:buSzPct val="44809"/>
              <a:buFont typeface="Zapf Dingbats"/>
              <a:buChar char="✴"/>
            </a:pPr>
            <a:r>
              <a:rPr lang="en-US" sz="3200" i="1" dirty="0" smtClean="0"/>
              <a:t>Adaptive </a:t>
            </a:r>
            <a:r>
              <a:rPr lang="en-US" sz="3200" i="1" dirty="0"/>
              <a:t>practice meeting spiritual </a:t>
            </a:r>
            <a:r>
              <a:rPr lang="en-US" sz="3200" i="1" dirty="0" smtClean="0"/>
              <a:t>hunger</a:t>
            </a:r>
            <a:endParaRPr lang="en-US" sz="3200" i="1" dirty="0"/>
          </a:p>
          <a:p>
            <a:pPr>
              <a:buSzPct val="44809"/>
              <a:buFont typeface="Zapf Dingbats"/>
              <a:buChar char="✴"/>
            </a:pPr>
            <a:endParaRPr lang="en-US" sz="3200" i="1" dirty="0" smtClean="0"/>
          </a:p>
        </p:txBody>
      </p:sp>
      <p:pic>
        <p:nvPicPr>
          <p:cNvPr id="167" name="droppedImage.pdf"/>
          <p:cNvPicPr>
            <a:picLocks noChangeAspect="1"/>
          </p:cNvPicPr>
          <p:nvPr/>
        </p:nvPicPr>
        <p:blipFill>
          <a:blip r:embed="rId3">
            <a:extLst/>
          </a:blip>
          <a:stretch>
            <a:fillRect/>
          </a:stretch>
        </p:blipFill>
        <p:spPr>
          <a:xfrm>
            <a:off x="0" y="-3136900"/>
            <a:ext cx="2006600" cy="16916400"/>
          </a:xfrm>
          <a:prstGeom prst="rect">
            <a:avLst/>
          </a:prstGeom>
          <a:ln w="12700">
            <a:miter lim="400000"/>
          </a:ln>
        </p:spPr>
      </p:pic>
      <p:pic>
        <p:nvPicPr>
          <p:cNvPr id="5" name="CYLLF-LOGOgrayscale.jpg"/>
          <p:cNvPicPr>
            <a:picLocks noChangeAspect="1"/>
          </p:cNvPicPr>
          <p:nvPr/>
        </p:nvPicPr>
        <p:blipFill>
          <a:blip r:embed="rId4">
            <a:extLst/>
          </a:blip>
          <a:stretch>
            <a:fillRect/>
          </a:stretch>
        </p:blipFill>
        <p:spPr>
          <a:xfrm>
            <a:off x="8011834" y="8070406"/>
            <a:ext cx="4641966" cy="1302298"/>
          </a:xfrm>
          <a:prstGeom prst="rect">
            <a:avLst/>
          </a:prstGeom>
          <a:ln w="12700">
            <a:miter lim="400000"/>
          </a:ln>
        </p:spPr>
      </p:pic>
      <p:pic>
        <p:nvPicPr>
          <p:cNvPr id="3" name="Picture 2" descr="IMG_028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092453" y="3139201"/>
            <a:ext cx="7201182" cy="4802289"/>
          </a:xfrm>
          <a:prstGeom prst="rect">
            <a:avLst/>
          </a:prstGeom>
          <a:ln>
            <a:noFill/>
          </a:ln>
          <a:effectLst>
            <a:softEdge rad="112500"/>
          </a:effectLst>
        </p:spPr>
      </p:pic>
    </p:spTree>
    <p:extLst>
      <p:ext uri="{BB962C8B-B14F-4D97-AF65-F5344CB8AC3E}">
        <p14:creationId xmlns:p14="http://schemas.microsoft.com/office/powerpoint/2010/main" val="2546507947"/>
      </p:ext>
    </p:extLst>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title"/>
          </p:nvPr>
        </p:nvSpPr>
        <p:spPr>
          <a:xfrm>
            <a:off x="2470508" y="53096"/>
            <a:ext cx="4429724" cy="2438400"/>
          </a:xfrm>
          <a:prstGeom prst="rect">
            <a:avLst/>
          </a:prstGeom>
        </p:spPr>
        <p:txBody>
          <a:bodyPr/>
          <a:lstStyle/>
          <a:p>
            <a:r>
              <a:rPr lang="en-US" dirty="0" smtClean="0"/>
              <a:t>Purpose</a:t>
            </a:r>
            <a:endParaRPr dirty="0"/>
          </a:p>
        </p:txBody>
      </p:sp>
      <p:sp>
        <p:nvSpPr>
          <p:cNvPr id="166" name="Shape 166"/>
          <p:cNvSpPr>
            <a:spLocks noGrp="1"/>
          </p:cNvSpPr>
          <p:nvPr>
            <p:ph type="body" idx="1"/>
          </p:nvPr>
        </p:nvSpPr>
        <p:spPr>
          <a:xfrm>
            <a:off x="6900232" y="1939754"/>
            <a:ext cx="6104568" cy="7067189"/>
          </a:xfrm>
          <a:prstGeom prst="rect">
            <a:avLst/>
          </a:prstGeom>
        </p:spPr>
        <p:txBody>
          <a:bodyPr anchor="t"/>
          <a:lstStyle/>
          <a:p>
            <a:pPr marL="317500" indent="0" algn="ctr">
              <a:buSzPct val="44809"/>
              <a:buNone/>
            </a:pPr>
            <a:r>
              <a:rPr lang="en-US" sz="3600" i="1" dirty="0" smtClean="0"/>
              <a:t>Lifelong followers of Jesus first,         Christian community second.</a:t>
            </a:r>
            <a:endParaRPr lang="en-US" sz="3600" dirty="0" smtClean="0"/>
          </a:p>
          <a:p>
            <a:pPr>
              <a:buSzPct val="44809"/>
              <a:buFont typeface="Zapf Dingbats"/>
              <a:buChar char="✴"/>
            </a:pPr>
            <a:r>
              <a:rPr lang="en-US" sz="3200" b="1" i="1" dirty="0" smtClean="0"/>
              <a:t>Shift </a:t>
            </a:r>
            <a:r>
              <a:rPr lang="en-US" sz="3200" dirty="0" smtClean="0"/>
              <a:t>from focus on equipping for church membership and denominational loyalty to </a:t>
            </a:r>
            <a:r>
              <a:rPr lang="en-US" sz="3200" b="1" dirty="0" smtClean="0"/>
              <a:t>lifelong journeys as followers of Jesus</a:t>
            </a:r>
          </a:p>
          <a:p>
            <a:pPr>
              <a:buSzPct val="44809"/>
              <a:buFont typeface="Zapf Dingbats"/>
              <a:buChar char="✴"/>
            </a:pPr>
            <a:r>
              <a:rPr lang="en-US" sz="3200" i="1" dirty="0"/>
              <a:t>P</a:t>
            </a:r>
            <a:r>
              <a:rPr lang="en-US" sz="3200" i="1" dirty="0" smtClean="0"/>
              <a:t>ersonal faith as part of a larger tradition and connected to Christian community</a:t>
            </a:r>
          </a:p>
          <a:p>
            <a:pPr>
              <a:buSzPct val="44809"/>
              <a:buFont typeface="Zapf Dingbats"/>
              <a:buChar char="✴"/>
            </a:pPr>
            <a:endParaRPr lang="en-US" sz="3200" i="1" dirty="0"/>
          </a:p>
          <a:p>
            <a:pPr>
              <a:buSzPct val="44809"/>
              <a:buFont typeface="Zapf Dingbats"/>
              <a:buChar char="✴"/>
            </a:pPr>
            <a:endParaRPr lang="en-US" sz="3200" i="1" dirty="0" smtClean="0"/>
          </a:p>
        </p:txBody>
      </p:sp>
      <p:pic>
        <p:nvPicPr>
          <p:cNvPr id="167" name="droppedImage.pdf"/>
          <p:cNvPicPr>
            <a:picLocks noChangeAspect="1"/>
          </p:cNvPicPr>
          <p:nvPr/>
        </p:nvPicPr>
        <p:blipFill>
          <a:blip r:embed="rId3">
            <a:extLst/>
          </a:blip>
          <a:stretch>
            <a:fillRect/>
          </a:stretch>
        </p:blipFill>
        <p:spPr>
          <a:xfrm>
            <a:off x="0" y="-3136900"/>
            <a:ext cx="2006600" cy="16916400"/>
          </a:xfrm>
          <a:prstGeom prst="rect">
            <a:avLst/>
          </a:prstGeom>
          <a:ln w="12700">
            <a:miter lim="400000"/>
          </a:ln>
        </p:spPr>
      </p:pic>
      <p:pic>
        <p:nvPicPr>
          <p:cNvPr id="5" name="CYLLF-LOGOgrayscale.jpg"/>
          <p:cNvPicPr>
            <a:picLocks noChangeAspect="1"/>
          </p:cNvPicPr>
          <p:nvPr/>
        </p:nvPicPr>
        <p:blipFill>
          <a:blip r:embed="rId4">
            <a:extLst/>
          </a:blip>
          <a:stretch>
            <a:fillRect/>
          </a:stretch>
        </p:blipFill>
        <p:spPr>
          <a:xfrm>
            <a:off x="8011834" y="8070406"/>
            <a:ext cx="4641966" cy="1302298"/>
          </a:xfrm>
          <a:prstGeom prst="rect">
            <a:avLst/>
          </a:prstGeom>
          <a:ln w="12700">
            <a:miter lim="400000"/>
          </a:ln>
        </p:spPr>
      </p:pic>
      <p:pic>
        <p:nvPicPr>
          <p:cNvPr id="3" name="Picture 2" descr="IMG_028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092453" y="3139201"/>
            <a:ext cx="7201182" cy="4802289"/>
          </a:xfrm>
          <a:prstGeom prst="rect">
            <a:avLst/>
          </a:prstGeom>
          <a:ln>
            <a:noFill/>
          </a:ln>
          <a:effectLst>
            <a:softEdge rad="112500"/>
          </a:effectLst>
        </p:spPr>
      </p:pic>
    </p:spTree>
    <p:extLst>
      <p:ext uri="{BB962C8B-B14F-4D97-AF65-F5344CB8AC3E}">
        <p14:creationId xmlns:p14="http://schemas.microsoft.com/office/powerpoint/2010/main" val="2968296121"/>
      </p:ext>
    </p:extLst>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title"/>
          </p:nvPr>
        </p:nvSpPr>
        <p:spPr>
          <a:xfrm>
            <a:off x="2470508" y="53096"/>
            <a:ext cx="4429724" cy="2438400"/>
          </a:xfrm>
          <a:prstGeom prst="rect">
            <a:avLst/>
          </a:prstGeom>
        </p:spPr>
        <p:txBody>
          <a:bodyPr/>
          <a:lstStyle/>
          <a:p>
            <a:r>
              <a:rPr lang="en-US" dirty="0" smtClean="0"/>
              <a:t>Purpose</a:t>
            </a:r>
            <a:endParaRPr dirty="0"/>
          </a:p>
        </p:txBody>
      </p:sp>
      <p:sp>
        <p:nvSpPr>
          <p:cNvPr id="166" name="Shape 166"/>
          <p:cNvSpPr>
            <a:spLocks noGrp="1"/>
          </p:cNvSpPr>
          <p:nvPr>
            <p:ph type="body" idx="1"/>
          </p:nvPr>
        </p:nvSpPr>
        <p:spPr>
          <a:xfrm>
            <a:off x="6900232" y="1939754"/>
            <a:ext cx="5753568" cy="7067189"/>
          </a:xfrm>
          <a:prstGeom prst="rect">
            <a:avLst/>
          </a:prstGeom>
        </p:spPr>
        <p:txBody>
          <a:bodyPr anchor="t"/>
          <a:lstStyle/>
          <a:p>
            <a:pPr marL="317500" indent="0" algn="ctr">
              <a:buSzPct val="44809"/>
              <a:buNone/>
            </a:pPr>
            <a:r>
              <a:rPr lang="en-US" sz="3600" i="1" dirty="0" smtClean="0"/>
              <a:t>Confirmation as an intensive, focused time of learning </a:t>
            </a:r>
            <a:r>
              <a:rPr lang="en-US" sz="3600" i="1" dirty="0"/>
              <a:t>the practices and beliefs of the Christian </a:t>
            </a:r>
            <a:r>
              <a:rPr lang="en-US" sz="3600" i="1" dirty="0" smtClean="0"/>
              <a:t>faith.</a:t>
            </a:r>
          </a:p>
          <a:p>
            <a:pPr marL="317500" indent="0" algn="ctr">
              <a:buSzPct val="44809"/>
              <a:buNone/>
            </a:pPr>
            <a:r>
              <a:rPr lang="en-US" sz="3600" b="1" i="1" dirty="0" smtClean="0"/>
              <a:t>Question</a:t>
            </a:r>
            <a:r>
              <a:rPr lang="en-US" sz="3600" i="1" dirty="0" smtClean="0"/>
              <a:t> - </a:t>
            </a:r>
            <a:r>
              <a:rPr lang="en-US" sz="3600" dirty="0"/>
              <a:t>How is confirmation meeting the spiritual hungers </a:t>
            </a:r>
            <a:r>
              <a:rPr lang="en-US" sz="3600" dirty="0" smtClean="0"/>
              <a:t>of youth AND teaching the beliefs and practices of the church?</a:t>
            </a:r>
          </a:p>
        </p:txBody>
      </p:sp>
      <p:pic>
        <p:nvPicPr>
          <p:cNvPr id="167" name="droppedImage.pdf"/>
          <p:cNvPicPr>
            <a:picLocks noChangeAspect="1"/>
          </p:cNvPicPr>
          <p:nvPr/>
        </p:nvPicPr>
        <p:blipFill>
          <a:blip r:embed="rId3">
            <a:extLst/>
          </a:blip>
          <a:stretch>
            <a:fillRect/>
          </a:stretch>
        </p:blipFill>
        <p:spPr>
          <a:xfrm>
            <a:off x="0" y="-3136900"/>
            <a:ext cx="2006600" cy="16916400"/>
          </a:xfrm>
          <a:prstGeom prst="rect">
            <a:avLst/>
          </a:prstGeom>
          <a:ln w="12700">
            <a:miter lim="400000"/>
          </a:ln>
        </p:spPr>
      </p:pic>
      <p:pic>
        <p:nvPicPr>
          <p:cNvPr id="5" name="CYLLF-LOGOgrayscale.jpg"/>
          <p:cNvPicPr>
            <a:picLocks noChangeAspect="1"/>
          </p:cNvPicPr>
          <p:nvPr/>
        </p:nvPicPr>
        <p:blipFill>
          <a:blip r:embed="rId4">
            <a:extLst/>
          </a:blip>
          <a:stretch>
            <a:fillRect/>
          </a:stretch>
        </p:blipFill>
        <p:spPr>
          <a:xfrm>
            <a:off x="8011834" y="8070406"/>
            <a:ext cx="4641966" cy="1302298"/>
          </a:xfrm>
          <a:prstGeom prst="rect">
            <a:avLst/>
          </a:prstGeom>
          <a:ln w="12700">
            <a:miter lim="400000"/>
          </a:ln>
        </p:spPr>
      </p:pic>
      <p:pic>
        <p:nvPicPr>
          <p:cNvPr id="3" name="Picture 2" descr="IMG_028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092453" y="3139201"/>
            <a:ext cx="7201182" cy="4802289"/>
          </a:xfrm>
          <a:prstGeom prst="rect">
            <a:avLst/>
          </a:prstGeom>
          <a:ln>
            <a:noFill/>
          </a:ln>
          <a:effectLst>
            <a:softEdge rad="112500"/>
          </a:effectLst>
        </p:spPr>
      </p:pic>
    </p:spTree>
    <p:extLst>
      <p:ext uri="{BB962C8B-B14F-4D97-AF65-F5344CB8AC3E}">
        <p14:creationId xmlns:p14="http://schemas.microsoft.com/office/powerpoint/2010/main" val="1358978774"/>
      </p:ext>
    </p:extLst>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1578</TotalTime>
  <Words>1188</Words>
  <Application>Microsoft Macintosh PowerPoint</Application>
  <PresentationFormat>Custom</PresentationFormat>
  <Paragraphs>123</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White</vt:lpstr>
      <vt:lpstr>PowerPoint Presentation</vt:lpstr>
      <vt:lpstr>Research Question</vt:lpstr>
      <vt:lpstr>Research Design</vt:lpstr>
      <vt:lpstr>Themes</vt:lpstr>
      <vt:lpstr>Practices</vt:lpstr>
      <vt:lpstr>Three Hopeful Shifts</vt:lpstr>
      <vt:lpstr>Purpose</vt:lpstr>
      <vt:lpstr>Purpose</vt:lpstr>
      <vt:lpstr>Purpose</vt:lpstr>
      <vt:lpstr>Pedagogy</vt:lpstr>
      <vt:lpstr>Pedagogy</vt:lpstr>
      <vt:lpstr>Pedagogy</vt:lpstr>
      <vt:lpstr>Context</vt:lpstr>
      <vt:lpstr>Context</vt:lpstr>
      <vt:lpstr>Context</vt:lpstr>
      <vt:lpstr>Themes, Practices, &amp; Particularities Three Shifts</vt:lpstr>
      <vt:lpstr>Lived Tensions</vt:lpstr>
      <vt:lpstr>Re-imagining Confirmation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Lisa Kimball</cp:lastModifiedBy>
  <cp:revision>68</cp:revision>
  <dcterms:modified xsi:type="dcterms:W3CDTF">2015-12-09T04:28:51Z</dcterms:modified>
</cp:coreProperties>
</file>